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94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360" r:id="rId12"/>
    <p:sldId id="290" r:id="rId13"/>
    <p:sldId id="298" r:id="rId14"/>
    <p:sldId id="292" r:id="rId15"/>
    <p:sldId id="293" r:id="rId16"/>
    <p:sldId id="294" r:id="rId17"/>
    <p:sldId id="361" r:id="rId18"/>
    <p:sldId id="299" r:id="rId19"/>
    <p:sldId id="296" r:id="rId20"/>
    <p:sldId id="268" r:id="rId21"/>
    <p:sldId id="269" r:id="rId22"/>
    <p:sldId id="279" r:id="rId23"/>
    <p:sldId id="278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91" r:id="rId33"/>
    <p:sldId id="333" r:id="rId34"/>
    <p:sldId id="328" r:id="rId35"/>
    <p:sldId id="329" r:id="rId36"/>
    <p:sldId id="330" r:id="rId37"/>
    <p:sldId id="362" r:id="rId38"/>
    <p:sldId id="363" r:id="rId39"/>
    <p:sldId id="331" r:id="rId40"/>
    <p:sldId id="332" r:id="rId41"/>
    <p:sldId id="334" r:id="rId42"/>
    <p:sldId id="335" r:id="rId43"/>
    <p:sldId id="377" r:id="rId44"/>
    <p:sldId id="368" r:id="rId45"/>
    <p:sldId id="300" r:id="rId46"/>
    <p:sldId id="310" r:id="rId47"/>
    <p:sldId id="311" r:id="rId48"/>
    <p:sldId id="369" r:id="rId49"/>
    <p:sldId id="364" r:id="rId50"/>
    <p:sldId id="313" r:id="rId51"/>
    <p:sldId id="314" r:id="rId52"/>
    <p:sldId id="366" r:id="rId53"/>
    <p:sldId id="305" r:id="rId54"/>
    <p:sldId id="301" r:id="rId55"/>
    <p:sldId id="304" r:id="rId56"/>
    <p:sldId id="376" r:id="rId57"/>
    <p:sldId id="308" r:id="rId58"/>
    <p:sldId id="370" r:id="rId59"/>
    <p:sldId id="371" r:id="rId60"/>
    <p:sldId id="372" r:id="rId61"/>
    <p:sldId id="319" r:id="rId62"/>
    <p:sldId id="320" r:id="rId63"/>
    <p:sldId id="321" r:id="rId64"/>
    <p:sldId id="322" r:id="rId65"/>
    <p:sldId id="325" r:id="rId66"/>
    <p:sldId id="323" r:id="rId67"/>
    <p:sldId id="326" r:id="rId68"/>
    <p:sldId id="374" r:id="rId69"/>
    <p:sldId id="327" r:id="rId70"/>
    <p:sldId id="336" r:id="rId71"/>
    <p:sldId id="367" r:id="rId72"/>
    <p:sldId id="337" r:id="rId73"/>
    <p:sldId id="338" r:id="rId74"/>
    <p:sldId id="339" r:id="rId75"/>
    <p:sldId id="340" r:id="rId76"/>
    <p:sldId id="341" r:id="rId77"/>
    <p:sldId id="342" r:id="rId78"/>
    <p:sldId id="344" r:id="rId79"/>
    <p:sldId id="345" r:id="rId80"/>
    <p:sldId id="343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75" r:id="rId89"/>
    <p:sldId id="353" r:id="rId90"/>
    <p:sldId id="354" r:id="rId91"/>
    <p:sldId id="355" r:id="rId92"/>
    <p:sldId id="373" r:id="rId93"/>
  </p:sldIdLst>
  <p:sldSz cx="12192000" cy="6858000"/>
  <p:notesSz cx="6858000" cy="9144000"/>
  <p:custDataLst>
    <p:tags r:id="rId95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0000"/>
    <a:srgbClr val="0000D9"/>
    <a:srgbClr val="009400"/>
    <a:srgbClr val="FFFFFF"/>
    <a:srgbClr val="000000"/>
    <a:srgbClr val="0000FF"/>
    <a:srgbClr val="00FF00"/>
    <a:srgbClr val="BE9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96" autoAdjust="0"/>
    <p:restoredTop sz="70065" autoAdjust="0"/>
  </p:normalViewPr>
  <p:slideViewPr>
    <p:cSldViewPr>
      <p:cViewPr>
        <p:scale>
          <a:sx n="50" d="100"/>
          <a:sy n="50" d="100"/>
        </p:scale>
        <p:origin x="2616" y="7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gs" Target="tags/tag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75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184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4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A973067-5A2E-42D2-A42C-0FF6E40D2C5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High_Dynamic_Range_Imaging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%D0%A7%D0%B8%D1%81%D0%BB%D0%BE_%D0%BF%D0%BE%D0%BB%D0%BE%D0%B2%D0%B8%D0%BD%D0%BD%D0%BE%D0%B9_%D1%82%D0%BE%D1%87%D0%BD%D0%BE%D1%81%D1%82%D0%B8" TargetMode="External"/><Relationship Id="rId5" Type="http://schemas.openxmlformats.org/officeDocument/2006/relationships/hyperlink" Target="https://ru.wikipedia.org/wiki/BSD_license" TargetMode="External"/><Relationship Id="rId4" Type="http://schemas.openxmlformats.org/officeDocument/2006/relationships/hyperlink" Target="https://ru.wikipedia.org/wiki/Industrial_Light_and_Magic" TargetMode="Externa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AAF238-DAC8-47ED-84C7-AE0C1A8B0A78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AD19E7-E702-4A6D-9239-E2D48914C84B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74DD2-A280-4810-A2B1-AAD71A7F9D1A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41057-F065-4708-92A2-60D3EC214FFE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B726C8-C469-4F6A-83BF-19F72A36A6EB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93DBB9-2A16-4EF4-B183-D737329502C4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E4A746-18C1-41D5-9BC7-0C677704E6E4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DAADAA-C40F-4CB7-9DD9-C116D1EB2DC7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5AAD5E-2527-40B7-A2F4-88B3056EB861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5FE64A-C28A-47AC-B61A-4D2E85806C45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9B0DEC-94CA-40E6-A9A1-3EB0D11E5B1B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5D6CA3-CCB1-4FDA-91C1-DF26E4E8BEFF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A340A5-F164-499D-8143-EF4B1E9B2942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D1DC23-FCAA-4508-9297-91D4F406153C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C92490-60C3-46C6-A1E7-834984794488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C23C70-3C36-412B-AF91-2760758FF751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71883C-23AC-458E-A6D2-1EE8DA69C179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CFD144-3418-4636-A041-67D384368309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C9A3B8-05D4-435B-B9DD-44B7248C4E2E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CEB884-212A-4F7C-876E-E64E72A55C1D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BB9A17-F010-4762-8AE7-D39F0A4EF580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FA5BD2-BDAB-442A-B3C1-625B6A903585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2937DA-F910-40F9-A4C1-9B67C67BEEE1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81B097-1918-44C6-A814-E26305964543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Векторные файлы обычно компактны, поскольку они хранятся в виде инструкций для построения изображения, а не в виде пикселей. Это делает их удобными для хранения и передачи по сети.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Векторные изображения могут быть масштабированы без потери качества. Поскольку они основаны на математических уравнениях, изменение размера не влияет на четкость изображения. Это особенно полезно для печати высококачественных изображений.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Векторные объекты могут быть легко изменены и отредактированы. Вы можете легко изменять цвет, форму, размер и другие характеристики объектов без потери качества.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Векторная графика может использоваться для создания анимаций. Путем изменения параметров векторных объектов с течением времени можно создавать плавные и динамичные анимации.</a:t>
            </a:r>
            <a:endParaRPr lang="ru-RU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C64491-B93A-4DD0-9122-03A618025964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Векторная графика не всегда подходит для создания фотореалистичных изображений с большим количеством деталей, текстур и теней. Растровая графика, как правило, более подходит для таких задач.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Векторная графика не всегда хорошо справляется с имитацией естественных красок, таких как акварель, масло и другие, которые могут лучше выражаться с использованием растровых методов.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Векторные файлы могут стать относительно большими, особенно при сложных изображениях с большим количеством векторных объектов и сложных путей.</a:t>
            </a:r>
            <a:endParaRPr lang="ru-RU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ED97E4-A115-4C99-9182-E73B48FE8795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4336FE-A3D4-4E24-BF3B-82741C54E639}" type="slidenum">
              <a:rPr lang="ru-RU" smtClean="0"/>
              <a:pPr/>
              <a:t>33</a:t>
            </a:fld>
            <a:endParaRPr lang="ru-RU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87A1CF-5E33-4630-83C5-FCEA0AE0BFB2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F61409-76D9-4AF3-8128-B5D06B105963}" type="slidenum">
              <a:rPr lang="ru-RU" smtClean="0"/>
              <a:pPr/>
              <a:t>35</a:t>
            </a:fld>
            <a:endParaRPr lang="ru-RU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D5F972-E7AE-42DC-9554-CE7B7D74442C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E98C66-E95B-4537-85A9-76D3411290E6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78927B-DEC7-4E9A-946B-CE675CC6AD5A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EF547A-1940-41D9-B776-CEC0C92B7822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Свет входит в глаз через прозрачную часть передней поверхности глаза, называемую роговицей. Роговица фокусирует свет на задней поверхности глаза.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Сетчатка, находящаяся на задней стенке глаза, является тонким слоем, содержащим миллионы светочувствительных клеток, называемых фоторецепторами. Есть два типа фоторецепторов: палочки, отвечающие за зрение в темноте, и конусы, обеспечивающие цветное зрение в светлых условиях.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Когда свет попадает на фоторецепторы, он инициирует химические реакции, преобразующие световую энергию в электрические сигналы.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Электрические сигналы затем передаются через зрительный нерв, который отправляет их в мозг.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Мозг принимает электрические сигналы от зрительного нерва и обрабатывает их в зрительном коре, создавая окончательное восприятие изображения.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Каждый глаз формирует свое собственное изображение, и затем мозг комбинирует эти два изображения в одно, что обеспечивает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стереозрение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и глубину восприятия.</a:t>
            </a:r>
            <a:endParaRPr lang="ru-R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717B32-D6E2-4063-8CBA-36F7FCC28D38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00EE40-829A-455F-B94A-025D507F71C3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1C8B1C-2646-4B3B-AC04-10FF3ECEBC92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Многие устройства отображения, такие как мониторы и дисплеи, работают с цветом в формате RGB. Это связано с тем, что чувствительность человеческого зрения к красному, зеленому и синему цветам хорошо соответствует особенностям работы фоторецепторов в глазу.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RGB представляет аддитивную цветовую модель, где комбинация красного, зеленого и синего света в различных пропорциях создает разноцветные тоновые оттенки. При сложении всех трех основных цветов в равных пропорциях получается белый цвет. Это отражает способ, каким работают дисплеи, светодиоды и другие источники света.</a:t>
            </a:r>
            <a:endParaRPr lang="ru-RU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AAE760-CDE2-4542-B74D-2FC1B52480E8}" type="slidenum">
              <a:rPr lang="ru-RU" smtClean="0"/>
              <a:pPr/>
              <a:t>42</a:t>
            </a:fld>
            <a:endParaRPr lang="ru-RU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15216-27E8-4E96-B032-166F68C12DFE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D29824-6B8F-465D-B0F1-C302BFF292F8}" type="slidenum">
              <a:rPr lang="ru-RU" smtClean="0"/>
              <a:pPr/>
              <a:t>46</a:t>
            </a:fld>
            <a:endParaRPr lang="ru-RU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203872-CD00-4441-B2F1-6C57FC3FAB3A}" type="slidenum">
              <a:rPr lang="ru-RU" smtClean="0"/>
              <a:pPr/>
              <a:t>47</a:t>
            </a:fld>
            <a:endParaRPr lang="ru-RU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33DF55-C9E2-4598-A36B-00CD2CAD9489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6089A0-4DB8-41CA-8BB6-0F8CA5686877}" type="slidenum">
              <a:rPr lang="ru-RU" smtClean="0"/>
              <a:pPr/>
              <a:t>50</a:t>
            </a:fld>
            <a:endParaRPr lang="ru-RU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DA4F71-9799-4100-A757-C5EEBE38541F}" type="slidenum">
              <a:rPr lang="ru-RU" smtClean="0"/>
              <a:pPr/>
              <a:t>51</a:t>
            </a:fld>
            <a:endParaRPr lang="ru-RU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B07766-FA4D-4106-B7C5-037AED7CCC93}" type="slidenum">
              <a:rPr lang="ru-RU" smtClean="0"/>
              <a:pPr/>
              <a:t>52</a:t>
            </a:fld>
            <a:endParaRPr lang="ru-RU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EB144-6FA9-4E00-8171-CA34E9AC414C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39A154-1178-4CC9-8878-402256B37000}" type="slidenum">
              <a:rPr lang="ru-RU" smtClean="0"/>
              <a:pPr/>
              <a:t>53</a:t>
            </a:fld>
            <a:endParaRPr lang="ru-RU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DEDB55-1B55-4B27-8D31-BC0CE86EFB3D}" type="slidenum">
              <a:rPr lang="ru-RU" smtClean="0"/>
              <a:pPr/>
              <a:t>54</a:t>
            </a:fld>
            <a:endParaRPr lang="ru-RU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D9885B-9F60-4A36-91C0-EF17D6CE0C66}" type="slidenum">
              <a:rPr lang="ru-RU" smtClean="0"/>
              <a:pPr/>
              <a:t>55</a:t>
            </a:fld>
            <a:endParaRPr lang="ru-RU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GPU (Graphics Processing Unit) – это устройство, специализированное для обработки графики и выполнения параллельных вычислений. Основной функцией GPU изначально было ускорение отрисовки графики в компьютерных играх и других графических приложениях. Однако, благодаря своей высокой вычислительной мощности и параллельной архитектуре, GPU также стали использоваться в других областях, таких как научные исследования, машинное обучение, обработка изображений и криптография.</a:t>
            </a:r>
            <a:endParaRPr lang="ru-RU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GPU спроектированы для обработки множества задач параллельно. Это особенно полезно в графических вычислениях, где требуется одновременная обработка большого количества графических элементов</a:t>
            </a:r>
          </a:p>
          <a:p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GPU имеют высокую производительность при обработке графических данных, таких как треугольники, текстуры и шейдеры, что делает их идеальными для 3D-графики и видеоигр.</a:t>
            </a:r>
          </a:p>
          <a:p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Некоторые GPU, такие как те, которые производит NVIDIA, поддерживают технологию CUDA (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Compute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Unified Device Architecture), которая позволяет использовать GPU для общего вычислительного программирования.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OpenCL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(Open Computing Language) - это открытый стандарт, который также позволяет использовать GPU для общих вычислений и поддерживается различными производителями GPU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9299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3DE46C-1243-4C10-BFAB-1CBE0CB03F72}" type="slidenum">
              <a:rPr lang="ru-RU" smtClean="0"/>
              <a:pPr/>
              <a:t>57</a:t>
            </a:fld>
            <a:endParaRPr lang="ru-RU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Стандартная архитектура </a:t>
            </a:r>
            <a:r>
              <a:rPr lang="en-US" dirty="0"/>
              <a:t>GPU</a:t>
            </a:r>
            <a:r>
              <a:rPr lang="ru-RU" dirty="0"/>
              <a:t> подключенного по шине </a:t>
            </a:r>
            <a:r>
              <a:rPr lang="en-US" dirty="0"/>
              <a:t>PCI Express. </a:t>
            </a:r>
            <a:r>
              <a:rPr lang="ru-RU" dirty="0"/>
              <a:t>Пересылка данных между </a:t>
            </a:r>
            <a:r>
              <a:rPr lang="en-US" dirty="0"/>
              <a:t>CPU </a:t>
            </a:r>
            <a:r>
              <a:rPr lang="ru-RU" dirty="0"/>
              <a:t>и </a:t>
            </a:r>
            <a:r>
              <a:rPr lang="en-US" dirty="0"/>
              <a:t>GPU</a:t>
            </a:r>
            <a:r>
              <a:rPr lang="ru-RU" dirty="0"/>
              <a:t> без накладных расходов невозможна, так как различная физическая память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3649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 этой архитектуре часть системной памяти эксклюзивно используется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GPU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Требуется пересылка памяти между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CPU 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и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GPU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2634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Одна и та же память может использоваться как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CPU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так и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GPU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не требуя копирования данных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3568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E9CD4A-5990-4A95-A977-259D8E317C9E}" type="slidenum">
              <a:rPr lang="ru-RU" smtClean="0"/>
              <a:pPr/>
              <a:t>61</a:t>
            </a:fld>
            <a:endParaRPr lang="ru-RU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80BE75-3A4E-4FF6-AE28-EA1AFC9879B8}" type="slidenum">
              <a:rPr lang="ru-RU" smtClean="0"/>
              <a:pPr/>
              <a:t>62</a:t>
            </a:fld>
            <a:endParaRPr lang="ru-RU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0B3405-A963-4A95-B1F5-ED385C30D042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6243A-DE5D-481E-AF74-2C4CBAD2D72D}" type="slidenum">
              <a:rPr lang="ru-RU" smtClean="0"/>
              <a:pPr/>
              <a:t>63</a:t>
            </a:fld>
            <a:endParaRPr lang="ru-RU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3DEA00-FCD3-4466-8727-42003D2A3B12}" type="slidenum">
              <a:rPr lang="ru-RU" smtClean="0"/>
              <a:pPr/>
              <a:t>64</a:t>
            </a:fld>
            <a:endParaRPr lang="ru-RU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9F2B1C-F93C-4C7C-AC9E-A61041B12FAC}" type="slidenum">
              <a:rPr lang="ru-RU" smtClean="0"/>
              <a:pPr/>
              <a:t>65</a:t>
            </a:fld>
            <a:endParaRPr lang="ru-RU"/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/>
              <a:t>Правильный ответ – 1200 Мегабайт в секунду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A9E056-D009-4503-A8FC-CA49F5BD5412}" type="slidenum">
              <a:rPr lang="ru-RU" smtClean="0"/>
              <a:pPr/>
              <a:t>66</a:t>
            </a:fld>
            <a:endParaRPr lang="ru-RU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69356F-E349-4573-BDAE-7B6B621612CC}" type="slidenum">
              <a:rPr lang="ru-RU" smtClean="0"/>
              <a:pPr/>
              <a:t>67</a:t>
            </a:fld>
            <a:endParaRPr lang="ru-RU"/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43DB7-68AD-48F1-9FB7-E3BD10F82BCE}" type="slidenum">
              <a:rPr lang="ru-RU" smtClean="0"/>
              <a:pPr/>
              <a:t>69</a:t>
            </a:fld>
            <a:endParaRPr lang="ru-RU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1D9194-4ED3-476D-80F1-F0DB7452CB7B}" type="slidenum">
              <a:rPr lang="ru-RU" smtClean="0"/>
              <a:pPr/>
              <a:t>70</a:t>
            </a:fld>
            <a:endParaRPr lang="ru-RU"/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84BD0-5257-413B-ACE2-FAC39BC0C005}" type="slidenum">
              <a:rPr lang="ru-RU" smtClean="0"/>
              <a:pPr/>
              <a:t>71</a:t>
            </a:fld>
            <a:endParaRPr lang="ru-RU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E0A97C-D25B-4CE6-9BD1-47FEA4873C77}" type="slidenum">
              <a:rPr lang="ru-RU" smtClean="0"/>
              <a:pPr/>
              <a:t>72</a:t>
            </a:fld>
            <a:endParaRPr lang="ru-RU"/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2EA2A1-25E0-4EF0-A793-DA66FC9650FD}" type="slidenum">
              <a:rPr lang="ru-RU" smtClean="0"/>
              <a:pPr/>
              <a:t>73</a:t>
            </a:fld>
            <a:endParaRPr lang="ru-RU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8A0C9C-2353-44D4-B794-31D655140279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AA42AE-0C5C-4322-8BA4-0AACC845A1A9}" type="slidenum">
              <a:rPr lang="ru-RU" smtClean="0"/>
              <a:pPr/>
              <a:t>74</a:t>
            </a:fld>
            <a:endParaRPr lang="ru-RU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E6ACD7-F736-4B36-B9F1-FF194F3E260A}" type="slidenum">
              <a:rPr lang="ru-RU" smtClean="0"/>
              <a:pPr/>
              <a:t>75</a:t>
            </a:fld>
            <a:endParaRPr lang="ru-RU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334A80-85CF-4441-BDF3-3B9EF9534386}" type="slidenum">
              <a:rPr lang="ru-RU" smtClean="0"/>
              <a:pPr/>
              <a:t>76</a:t>
            </a:fld>
            <a:endParaRPr lang="ru-RU"/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83382B-0548-4A22-BE2F-6004B0026107}" type="slidenum">
              <a:rPr lang="ru-RU" smtClean="0"/>
              <a:pPr/>
              <a:t>77</a:t>
            </a:fld>
            <a:endParaRPr lang="ru-RU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546537-511F-4697-B561-98D926C7C9D2}" type="slidenum">
              <a:rPr lang="ru-RU" smtClean="0"/>
              <a:pPr/>
              <a:t>78</a:t>
            </a:fld>
            <a:endParaRPr lang="ru-RU"/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3AE77C-8ECC-40C6-9D21-54FE5404AC5A}" type="slidenum">
              <a:rPr lang="ru-RU" smtClean="0"/>
              <a:pPr/>
              <a:t>79</a:t>
            </a:fld>
            <a:endParaRPr lang="ru-RU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0FC881-3180-4E34-A359-34BE4C44618F}" type="slidenum">
              <a:rPr lang="ru-RU" smtClean="0"/>
              <a:pPr/>
              <a:t>80</a:t>
            </a:fld>
            <a:endParaRPr lang="ru-RU"/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8AAF7C-5A6F-4AE8-93F5-4B623CD9DCBD}" type="slidenum">
              <a:rPr lang="ru-RU" smtClean="0"/>
              <a:pPr/>
              <a:t>81</a:t>
            </a:fld>
            <a:endParaRPr lang="ru-RU"/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FD5032-E0DB-49DA-869C-B8BF4E5B0E6F}" type="slidenum">
              <a:rPr lang="ru-RU" smtClean="0"/>
              <a:pPr/>
              <a:t>82</a:t>
            </a:fld>
            <a:endParaRPr lang="ru-RU"/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l"/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OpenEXR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 формат графических файлов для хранения изображений с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High Dynamic Range Imaging"/>
              </a:rPr>
              <a:t>широким динамическим диапазоном яркости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(HDRI). Создан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Industrial Light and Magic"/>
              </a:rPr>
              <a:t>Industrial Light 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Industrial Light and Magic"/>
              </a:rPr>
              <a:t>and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Industrial Light and Magic"/>
              </a:rPr>
              <a:t> Magic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описание формата является открытым стандартом, а основное ПО для работы с ним распространяется под открытой лицензией, сходной с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BSD license"/>
              </a:rPr>
              <a:t>BSD 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BSD license"/>
              </a:rPr>
              <a:t>license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Значения цветности в каждом канале записываются в 16-битном формате с плавающей запятой (т. н.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Число половинной точности"/>
              </a:rPr>
              <a:t>Число половинной точности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half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precision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 S5E10). Каждое значение содержит: знаковый бит, 5 бит экспоненты, 10 бит мантиссы. Также поддерживаются редко используемые режимы с 32 битами и с 24 битами на канал.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804FE2-3B7B-4513-B6AE-16B4B2B585C6}" type="slidenum">
              <a:rPr lang="ru-RU" smtClean="0"/>
              <a:pPr/>
              <a:t>83</a:t>
            </a:fld>
            <a:endParaRPr lang="ru-RU"/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B8ACE9-0DCB-451C-9682-047DA053C386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4C5594-2CE9-4D67-85F3-6DEC8BA05924}" type="slidenum">
              <a:rPr lang="ru-RU" smtClean="0"/>
              <a:pPr/>
              <a:t>84</a:t>
            </a:fld>
            <a:endParaRPr lang="ru-RU"/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C2EEDC-18B3-4905-A45E-D2131968A0D5}" type="slidenum">
              <a:rPr lang="ru-RU" smtClean="0"/>
              <a:pPr/>
              <a:t>85</a:t>
            </a:fld>
            <a:endParaRPr lang="ru-RU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44E214-2DCC-42E7-B8CB-8BD2A6202C41}" type="slidenum">
              <a:rPr lang="ru-RU" smtClean="0"/>
              <a:pPr/>
              <a:t>86</a:t>
            </a:fld>
            <a:endParaRPr lang="ru-RU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A75ADC-D9FC-42DC-A926-9E1C66C25D4F}" type="slidenum">
              <a:rPr lang="ru-RU" smtClean="0"/>
              <a:pPr/>
              <a:t>87</a:t>
            </a:fld>
            <a:endParaRPr lang="ru-RU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B3D697-648D-4729-9A9E-AAE56C78026D}" type="slidenum">
              <a:rPr lang="ru-RU" smtClean="0"/>
              <a:pPr/>
              <a:t>89</a:t>
            </a:fld>
            <a:endParaRPr lang="ru-RU"/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EC15FA-B7CD-47AC-8E73-188BA7ACC934}" type="slidenum">
              <a:rPr lang="ru-RU" smtClean="0"/>
              <a:pPr/>
              <a:t>90</a:t>
            </a:fld>
            <a:endParaRPr lang="ru-RU"/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D08D80-FE49-47AC-B778-68494407C51F}" type="slidenum">
              <a:rPr lang="ru-RU" smtClean="0"/>
              <a:pPr/>
              <a:t>91</a:t>
            </a:fld>
            <a:endParaRPr lang="ru-RU"/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1000"/>
              <a:t>Пример </a:t>
            </a:r>
            <a:r>
              <a:rPr lang="en-US" sz="1000"/>
              <a:t>SVG-</a:t>
            </a:r>
            <a:r>
              <a:rPr lang="ru-RU" sz="1000"/>
              <a:t>изображения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&lt;?xml version="1.0" encoding="UTF-8"?&gt;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&lt;!DOCTYPE svg PUBLIC "-//W3C//DTD SVG 1.1//EN" "http://www.w3.org/Graphics/SVG/1.1/DTD/svg11.dtd"&gt;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&lt;!-- Creator: CorelDRAW --&gt;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&lt;svg xmlns="http://www.w3.org/2000/svg" xml:space="preserve" width="705.555mm" height="529.167mm" style="shape-rendering:geometricPrecision; text-rendering:geometricPrecision; image-rendering:optimizeQuality; fill-rule:evenodd; clip-rule:evenodd"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viewBox="0 0 705.555 529.167"&gt;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&lt;defs&gt;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&lt;style type="text/css"&gt;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 &lt;![CDATA[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  .str0 {stroke:#DA251D;stroke-width:0.0762}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  .fil0 {fill:#DA251D}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 ]]&gt;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&lt;/style&gt;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&lt;/defs&gt;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&lt;g id="Layer_x0020_1"&gt;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&lt;metadata id="CorelCorpID_0Corel-Layer"/&gt;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&lt;ellipse class="fil0 str0" cx="502.677" cy="401.916" rx="32.3136" ry="29.6208"/&gt;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&lt;/g&gt;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&lt;/svg&gt;</a:t>
            </a:r>
          </a:p>
          <a:p>
            <a:pPr eaLnBrk="1" hangingPunct="1">
              <a:lnSpc>
                <a:spcPct val="90000"/>
              </a:lnSpc>
            </a:pPr>
            <a:endParaRPr lang="ru-RU"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B6D9E2-F224-4825-BFDA-8D60AC2F6F4A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9F57EB-180E-A22F-684C-E999362EA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829F8F8-8E78-DF40-ADEB-2742E85EF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B8CA85-E477-E7D4-5D4E-2C02BCD7E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C2C8DF-F474-E888-E544-BBB7A63BA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461B6C-58EA-6F48-6436-93ADE036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84687B-4CAE-490B-ADDB-CD340AE2017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75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25B08-4F35-A1D3-AD66-EDDD4FBD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ECCAABC-83B2-21D5-D67D-25A92D943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E6D8C7-95EB-92FD-F226-21CD53B39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495F8C-D241-FF10-A6E9-3A9BE96D5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DB7D7C-DB3E-543F-42EC-765700DDB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62AE1-B3A3-4933-A72B-4AA244B2B78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06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B0059D1-F70F-A721-F1C7-EB9FB91B3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336EFB-7FEF-0D26-027A-73C1EA221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07DD34-90C7-9ED1-CC7E-68491B69A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E498F7-002D-E7E9-7B21-D2D206B0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C0C66F-B9F0-6769-0A9D-71EE22537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9FA8B9-0C5E-404B-B292-D0F237B411B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965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1534584" y="214313"/>
            <a:ext cx="10405533" cy="591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4DFA0-A165-4411-9514-DD1C8A674F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879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6860117" y="2017713"/>
            <a:ext cx="508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6860117" y="4151313"/>
            <a:ext cx="508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5C925-F477-4C4B-875A-3D5799FDBFD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72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9F5AF-5F59-F888-CE67-A813771A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E9B7FC-FC71-7FA3-E882-89C7D4ECB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C3DE59-2D48-4D38-3D6C-D98F3D145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6C805-AFB1-23B4-5B46-83F6F77BA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122B34-C897-C4C2-BEC5-3D1367FC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B344F8-BC3A-443E-AB5A-EF68C61401B4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17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BFCD15-AA01-660B-E6AA-64E55D51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921192-9549-C78D-A8C9-F97BB9751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995688-2417-D163-68AA-D5ADB718D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1797C9-C0B3-F0A8-B636-4642798BD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C4BE4F-AEDB-0BB0-23FC-99C16ABCC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92396E-36E4-4189-9BE4-56848F9C47D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883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3F0DE8-559C-0828-1FC1-CF1B1FA5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9534AB-C03A-873A-20E6-2CCD06D71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3D74AF-D27E-46DC-92BF-99279253B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EAB8B9-97BF-2CF1-2A0A-103DCB5C8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AABCBE-0A2D-A302-B81B-15E744BEA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CC6617-A5C8-AC92-7901-E593DDCC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1583AE-A205-4194-9D88-637063F62B7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09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26CAC2-F91C-1943-A313-35204BC0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E29B7D-9AEF-59DB-2491-DD8889CAC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BC5EE1-0FAC-78D3-7707-EFC59CF04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90311D-1F6E-E96C-C28E-CEA393EE0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1B2443-E718-0D11-6324-C759D0C30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DEC3844-633E-F2CB-2472-2B30B2D1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EFAC18-B43F-2CF1-394C-D79DBA78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E60008B-A638-68CD-DEAE-A5A75D9E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57796A-12CC-4B05-89DD-C92276C4D73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32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B1F22A-75DD-C040-BD16-B70A2F6B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264ABDB-A8FF-15E9-B5AB-77AE4291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AD4424B-7DD2-CDD7-5563-1D7FA267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2D312A-0009-E8EF-7253-F5FFC135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1EB33E-CBA9-44C3-AEFE-F4E38C308559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871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722360B-9095-AA0E-8E2A-50B39157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F0F3840-3092-0BD9-AE8A-6C2E458E7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031ECCD-7E7E-FEDC-16AC-297BBE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792825-68FD-4752-9330-A43E5EC8AE82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77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62CFB-DAE8-3507-98FF-6D193B3A5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3320A3-BF3C-BDD2-B05C-4CC36FC5E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E73AC1-3147-BDD0-4CBD-D117E2626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1DDE94-DCFD-D43F-5BEC-1143DC9B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E86EB8B-76A2-49D9-AD27-9994AAE47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7724AC-FC92-4347-49A2-90E3B5A98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3C4E7-9F74-462F-8441-FFF7BDE3A06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17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A3981-4A05-724D-478E-EE940FED9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61D851D-4BA1-8A1E-0EC0-1025AF544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12D2B0-2113-EFD4-470A-9FC7FC3E5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734CD5-C83D-727B-123F-DDD96761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5FB6DD-2338-958C-8DD6-4B616EA2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450AD7-E34B-B132-AA24-CFF59D499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CAF77F-2106-45C8-9EBF-2E10A29161B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18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DE1E6-85B6-49FC-48EE-44A4AA145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66BE8E-687D-2E1F-89ED-85126F5CD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0C94BF-E468-ABC1-2F31-529CCF77C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AF5BE7-DA4D-D1D3-E521-B3C845E97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8E5ED1-68B4-D3A8-3242-D93D70118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A8D851D-1EEE-44DC-81E1-A009CEC2E5E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636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3D_computer_graphics_softwar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-media.ru/metameriya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youtube.com/watch?v=DVp2zQIDvlo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ZNJE412fj8" TargetMode="External"/><Relationship Id="rId2" Type="http://schemas.openxmlformats.org/officeDocument/2006/relationships/hyperlink" Target="https://www.youtube.com/watch?v=GdnwlXVAgC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zi57OkPwzbk" TargetMode="External"/><Relationship Id="rId4" Type="http://schemas.openxmlformats.org/officeDocument/2006/relationships/hyperlink" Target="https://www.youtube.com/watch?v=E-YzclixIQk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6%D0%9A-%D0%B4%D0%B8%D1%81%D0%BF%D0%BB%D0%B5%D0%B9" TargetMode="External"/><Relationship Id="rId2" Type="http://schemas.openxmlformats.org/officeDocument/2006/relationships/hyperlink" Target="https://ru.wikipedia.org/wiki/%D0%9A%D0%B8%D0%BD%D0%B5%D1%81%D0%BA%D0%BE%D0%B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%D0%9E%D1%80%D0%B3%D0%B0%D0%BD%D0%B8%D1%87%D0%B5%D1%81%D0%BA%D0%B8%D0%B9_%D1%81%D0%B2%D0%B5%D1%82%D0%BE%D0%B4%D0%B8%D0%BE%D0%B4" TargetMode="External"/><Relationship Id="rId4" Type="http://schemas.openxmlformats.org/officeDocument/2006/relationships/hyperlink" Target="https://ru.wikipedia.org/wiki/%D0%A1%D0%B2%D0%B5%D1%82%D0%BE%D0%B4%D0%B8%D0%BE%D0%B4%D0%BD%D1%8B%D0%B9_%D0%B3%D1%80%D0%B0%D1%84%D0%B8%D1%87%D0%B5%D1%81%D0%BA%D0%B8%D0%B9_%D1%8D%D0%BA%D1%80%D0%B0%D0%BD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hyperlink" Target="https://developer.samsung.com/galaxy-gamedev/resources/articles/gpu-framebuffer.html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BMP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JPEG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099188-530E-4443-B5FA-990157E54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51384" y="620688"/>
            <a:ext cx="10116616" cy="2889275"/>
          </a:xfrm>
        </p:spPr>
        <p:txBody>
          <a:bodyPr>
            <a:normAutofit/>
          </a:bodyPr>
          <a:lstStyle/>
          <a:p>
            <a:pPr algn="l"/>
            <a:r>
              <a:rPr lang="ru-RU" sz="9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Компьютерная графика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64622F2-8BDB-C405-722D-2D2ACE1B3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3602038"/>
            <a:ext cx="10116616" cy="2059210"/>
          </a:xfrm>
        </p:spPr>
        <p:txBody>
          <a:bodyPr>
            <a:normAutofit/>
          </a:bodyPr>
          <a:lstStyle/>
          <a:p>
            <a:pPr algn="l"/>
            <a:r>
              <a:rPr lang="ru-RU" sz="6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Лекция №1.</a:t>
            </a:r>
          </a:p>
          <a:p>
            <a:pPr algn="l"/>
            <a:r>
              <a:rPr lang="ru-RU" sz="6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Введение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Двухмерная компьютерная графика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/>
              <a:t>Создание и обработка цифровых изображений, созданных, как правило, на основе двухмерных моделей (двухмерных геометрических примитивов, текста и цифровых изображений)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7" descr="bornondastreet"/>
          <p:cNvPicPr>
            <a:picLocks noGrp="1" noChangeAspect="1" noChangeArrowheads="1"/>
          </p:cNvPicPr>
          <p:nvPr>
            <p:ph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83432" y="3933056"/>
            <a:ext cx="3701185" cy="2776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1424" y="404664"/>
            <a:ext cx="4425935" cy="33283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32104" y="260648"/>
            <a:ext cx="3981220" cy="53285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Применение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Типография</a:t>
            </a:r>
          </a:p>
          <a:p>
            <a:r>
              <a:rPr lang="ru-RU"/>
              <a:t>Картография</a:t>
            </a:r>
          </a:p>
          <a:p>
            <a:r>
              <a:rPr lang="ru-RU"/>
              <a:t>Технические чертежи</a:t>
            </a:r>
          </a:p>
          <a:p>
            <a:r>
              <a:rPr lang="ru-RU"/>
              <a:t>Издательское дело</a:t>
            </a:r>
          </a:p>
          <a:p>
            <a:r>
              <a:rPr lang="ru-RU"/>
              <a:t>Компьютерные игры</a:t>
            </a:r>
          </a:p>
          <a:p>
            <a:r>
              <a:rPr lang="ru-RU"/>
              <a:t>Графический интерфейс пользователя</a:t>
            </a: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Программы для создания  и обработки 2</a:t>
            </a:r>
            <a:r>
              <a:rPr lang="en-US" sz="3600"/>
              <a:t>D</a:t>
            </a:r>
            <a:r>
              <a:rPr lang="ru-RU" sz="3600"/>
              <a:t>-изображений</a:t>
            </a:r>
            <a:r>
              <a:rPr lang="en-US" sz="3600"/>
              <a:t> </a:t>
            </a:r>
            <a:r>
              <a:rPr lang="ru-RU" sz="3600"/>
              <a:t>и анимации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Adobe Photoshop</a:t>
            </a:r>
          </a:p>
          <a:p>
            <a:r>
              <a:rPr lang="en-US" dirty="0"/>
              <a:t>CorelDRAW</a:t>
            </a:r>
          </a:p>
          <a:p>
            <a:r>
              <a:rPr lang="en-US" dirty="0"/>
              <a:t>Adobe Illustrator</a:t>
            </a:r>
          </a:p>
          <a:p>
            <a:r>
              <a:rPr lang="en-US" dirty="0"/>
              <a:t>Gimp</a:t>
            </a:r>
            <a:endParaRPr lang="ru-RU" dirty="0"/>
          </a:p>
          <a:p>
            <a:r>
              <a:rPr lang="en-US" dirty="0"/>
              <a:t>Inkscape</a:t>
            </a:r>
          </a:p>
          <a:p>
            <a:r>
              <a:rPr lang="en-US" dirty="0" err="1"/>
              <a:t>Krita</a:t>
            </a:r>
            <a:endParaRPr lang="en-US" dirty="0"/>
          </a:p>
          <a:p>
            <a:r>
              <a:rPr lang="en-US" dirty="0"/>
              <a:t>Paint.NET</a:t>
            </a: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Трехмерная графика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0046A5-D70E-7E76-62C5-E27BAC3596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Что такое трехмерная</a:t>
            </a:r>
            <a:r>
              <a:rPr lang="en-US"/>
              <a:t> (3D)</a:t>
            </a:r>
            <a:r>
              <a:rPr lang="ru-RU"/>
              <a:t> графика?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/>
              <a:t>Статические и динамические компьютерные изображения, создаваемые при помощи компьютера, которые передают эффект трехмерности изображаемых объектов</a:t>
            </a:r>
          </a:p>
          <a:p>
            <a:r>
              <a:rPr lang="ru-RU" dirty="0"/>
              <a:t>Процесс создания таких изображений</a:t>
            </a:r>
          </a:p>
          <a:p>
            <a:r>
              <a:rPr lang="ru-RU" dirty="0"/>
              <a:t>Область изучения методик создания трехмерных изображений и связанные с ними технологии</a:t>
            </a: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трехмерной графики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 двухмерном графическом устройстве строится геометрическая проекция  трехмерной модели сцены с помощью специализированных программ</a:t>
            </a:r>
          </a:p>
          <a:p>
            <a:pPr lvl="1"/>
            <a:r>
              <a:rPr lang="ru-RU" dirty="0"/>
              <a:t>При этом модель может как соответствовать объектам из реального мира так и быть полностью абстрактной</a:t>
            </a:r>
          </a:p>
        </p:txBody>
      </p:sp>
      <p:pic>
        <p:nvPicPr>
          <p:cNvPr id="6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6384032" y="1700037"/>
            <a:ext cx="4176464" cy="2324789"/>
          </a:xfr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84032" y="4290220"/>
            <a:ext cx="3570287" cy="2373312"/>
          </a:xfr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9656" y="980729"/>
            <a:ext cx="6336704" cy="55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Программы для создания и обработки </a:t>
            </a:r>
            <a:r>
              <a:rPr lang="en-US"/>
              <a:t>3D-</a:t>
            </a:r>
            <a:r>
              <a:rPr lang="ru-RU"/>
              <a:t>графики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Autodesk </a:t>
            </a:r>
            <a:r>
              <a:rPr lang="ru-RU" dirty="0"/>
              <a:t>3</a:t>
            </a:r>
            <a:r>
              <a:rPr lang="en-US" dirty="0"/>
              <a:t>ds Max</a:t>
            </a:r>
          </a:p>
          <a:p>
            <a:r>
              <a:rPr lang="en-US" dirty="0"/>
              <a:t>Autodesk Maya</a:t>
            </a:r>
          </a:p>
          <a:p>
            <a:r>
              <a:rPr lang="en-US" dirty="0"/>
              <a:t>Lightwave 3d</a:t>
            </a:r>
          </a:p>
          <a:p>
            <a:r>
              <a:rPr lang="en-US" dirty="0"/>
              <a:t>Poser</a:t>
            </a:r>
          </a:p>
          <a:p>
            <a:r>
              <a:rPr lang="en-US" dirty="0" err="1"/>
              <a:t>Pov</a:t>
            </a:r>
            <a:r>
              <a:rPr lang="en-US" dirty="0"/>
              <a:t>-Ray</a:t>
            </a:r>
            <a:endParaRPr lang="ru-RU" dirty="0"/>
          </a:p>
          <a:p>
            <a:r>
              <a:rPr lang="en-US" dirty="0"/>
              <a:t>Blender</a:t>
            </a:r>
          </a:p>
          <a:p>
            <a:r>
              <a:rPr lang="en-US" dirty="0"/>
              <a:t>Bryce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232BD3-ABA8-4F55-949E-97C9BCF0957B}"/>
              </a:ext>
            </a:extLst>
          </p:cNvPr>
          <p:cNvSpPr txBox="1"/>
          <p:nvPr/>
        </p:nvSpPr>
        <p:spPr>
          <a:xfrm>
            <a:off x="1703512" y="6425585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https://en.wikipedia.org/wiki/List_of_3D_computer_graphics_software</a:t>
            </a:r>
            <a:r>
              <a:rPr lang="en-US" dirty="0">
                <a:solidFill>
                  <a:srgbClr val="00B0F0"/>
                </a:solidFill>
              </a:rPr>
              <a:t> </a:t>
            </a:r>
            <a:endParaRPr lang="ru-RU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Отличия от двухмерной графики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Трехмерное представление геометрических данных хранится в памяти компьютера с целью получения в последствии набора двухмерных изображений</a:t>
            </a:r>
          </a:p>
          <a:p>
            <a:pPr lvl="1"/>
            <a:r>
              <a:rPr lang="ru-RU" dirty="0"/>
              <a:t>Данный процесс может занимать как длительное время, так и происходить в реальном времени</a:t>
            </a:r>
          </a:p>
          <a:p>
            <a:r>
              <a:rPr lang="ru-RU" dirty="0"/>
              <a:t>В современных графических программах эти различия постепенно стираются:</a:t>
            </a:r>
          </a:p>
          <a:p>
            <a:pPr lvl="1"/>
            <a:r>
              <a:rPr lang="ru-RU" dirty="0"/>
              <a:t>2</a:t>
            </a:r>
            <a:r>
              <a:rPr lang="en-US" dirty="0"/>
              <a:t>D-</a:t>
            </a:r>
            <a:r>
              <a:rPr lang="ru-RU" dirty="0"/>
              <a:t>приложения применяют</a:t>
            </a:r>
            <a:r>
              <a:rPr lang="en-US" dirty="0"/>
              <a:t> </a:t>
            </a:r>
            <a:r>
              <a:rPr lang="ru-RU" dirty="0"/>
              <a:t>элементы трехмерной графики для достижения определенных эффектов, например качественного освещения</a:t>
            </a:r>
          </a:p>
          <a:p>
            <a:pPr lvl="1"/>
            <a:r>
              <a:rPr lang="ru-RU" dirty="0"/>
              <a:t>3</a:t>
            </a:r>
            <a:r>
              <a:rPr lang="en-US" dirty="0"/>
              <a:t>D-</a:t>
            </a:r>
            <a:r>
              <a:rPr lang="ru-RU" dirty="0"/>
              <a:t>приложения, напротив, применяют чисто </a:t>
            </a:r>
            <a:r>
              <a:rPr lang="en-US" dirty="0"/>
              <a:t>2D-</a:t>
            </a:r>
            <a:r>
              <a:rPr lang="ru-RU" dirty="0"/>
              <a:t>технологии, например, для постобработки полученных изображений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Компьютерная графика?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/>
              <a:t>Это область деятельности, в которой компьютеры используются как для синтеза изображений, так и для обработки визуальной информации</a:t>
            </a:r>
            <a:r>
              <a:rPr lang="en-US"/>
              <a:t>,</a:t>
            </a:r>
            <a:r>
              <a:rPr lang="ru-RU"/>
              <a:t> полученной из реального мира</a:t>
            </a:r>
          </a:p>
          <a:p>
            <a:r>
              <a:rPr lang="ru-RU"/>
              <a:t>Результат данной деятельности также называется компьютерной графикой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Растровая графика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3707FB-0ECF-FED7-3959-61CEA5A611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b="1"/>
              <a:t>Растровая графика</a:t>
            </a:r>
            <a:r>
              <a:rPr lang="ru-RU"/>
              <a:t> всегда оперирует с изображением, как с двухмерным массивом (матрицей) </a:t>
            </a:r>
            <a:r>
              <a:rPr lang="ru-RU" b="1"/>
              <a:t>пикселей</a:t>
            </a:r>
            <a:r>
              <a:rPr lang="ru-RU"/>
              <a:t> (точек изображения).</a:t>
            </a: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b="1"/>
              <a:t>Пиксель</a:t>
            </a:r>
            <a:r>
              <a:rPr lang="ru-RU"/>
              <a:t> (англ. </a:t>
            </a:r>
            <a:r>
              <a:rPr lang="en-US" b="1"/>
              <a:t>Pixel</a:t>
            </a:r>
            <a:r>
              <a:rPr lang="en-US"/>
              <a:t> – PICture’S Element)</a:t>
            </a:r>
            <a:endParaRPr lang="ru-RU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Это мельчайшая единица изображения в растровой графике</a:t>
            </a:r>
          </a:p>
          <a:p>
            <a:r>
              <a:rPr lang="ru-RU" sz="2800" dirty="0"/>
              <a:t>Представляет собой неделимый объект прямоугольной (квадратной) формы, обладающий определенным цветом, градацией серого или прозрачностью</a:t>
            </a:r>
          </a:p>
          <a:p>
            <a:r>
              <a:rPr lang="ru-RU" sz="2800" dirty="0"/>
              <a:t>От количества пикселей</a:t>
            </a:r>
            <a:r>
              <a:rPr lang="en-US" sz="2800" dirty="0"/>
              <a:t> (</a:t>
            </a:r>
            <a:r>
              <a:rPr lang="ru-RU" sz="2800" dirty="0"/>
              <a:t>разрешения) в изображении зависит его детализация </a:t>
            </a: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1D05B1-5CBE-324E-A57A-E5BF05B19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Достоинства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Растровые изображения позволяют воспроизвести практически любой рисунок вне зависимости от его сложности с высокой реалистичностью</a:t>
            </a:r>
          </a:p>
          <a:p>
            <a:r>
              <a:rPr lang="ru-RU" dirty="0"/>
              <a:t>Высокая распространенность</a:t>
            </a: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Недостатки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/>
              <a:t>Большой объем данных, необходимых для хранения информации об изображении в файле или при передаче по сети</a:t>
            </a:r>
          </a:p>
          <a:p>
            <a:r>
              <a:rPr lang="ru-RU" dirty="0"/>
              <a:t>Потери качества изображения при его увеличении, вызванные дискретной природой изображения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9CF7EC-4A4A-4A64-8947-4AA19B8D1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789040"/>
            <a:ext cx="5294362" cy="297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5" descr="raster_sca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Векторная графика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153C531-FA73-9B20-7EE4-4C186D4BE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Векторная графика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Векторная графика представляет изображение как набор геометрический примитивов:</a:t>
            </a:r>
          </a:p>
          <a:p>
            <a:pPr lvl="1"/>
            <a:r>
              <a:rPr lang="ru-RU" dirty="0"/>
              <a:t>точки, линии, кривые, окружности, многоугольники</a:t>
            </a:r>
          </a:p>
          <a:p>
            <a:r>
              <a:rPr lang="ru-RU" dirty="0"/>
              <a:t>Каждый примитив имеет свой набор атрибутов</a:t>
            </a:r>
          </a:p>
          <a:p>
            <a:pPr lvl="1"/>
            <a:r>
              <a:rPr lang="ru-RU" dirty="0"/>
              <a:t>координаты, ключевые точки, цвет и стиль линий и заливки</a:t>
            </a:r>
          </a:p>
        </p:txBody>
      </p: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5841" y="4629851"/>
            <a:ext cx="5484143" cy="2228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 векторного изображения</a:t>
            </a:r>
          </a:p>
        </p:txBody>
      </p:sp>
      <p:pic>
        <p:nvPicPr>
          <p:cNvPr id="38915" name="Picture 5" descr="570px-Orc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029114" y="1825625"/>
            <a:ext cx="4133771" cy="4351338"/>
          </a:xfrm>
          <a:noFill/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Области применения компьютерной графики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54ED720-49D3-165F-4BB0-DB3406D6D8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Достоинства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описания геометрических объектов как правило требуется меньше данных, поэтому векторные изображения зачастую имеют меньший размер, нежели растровые</a:t>
            </a:r>
          </a:p>
          <a:p>
            <a:r>
              <a:rPr lang="ru-RU" dirty="0"/>
              <a:t>Векторные изображения можно поворачивать, масштабировать и деформировать без потерь</a:t>
            </a:r>
          </a:p>
          <a:p>
            <a:r>
              <a:rPr lang="ru-RU" dirty="0"/>
              <a:t>Легкость </a:t>
            </a:r>
            <a:r>
              <a:rPr lang="ru-RU" dirty="0" err="1"/>
              <a:t>анимирования</a:t>
            </a:r>
            <a:r>
              <a:rPr lang="ru-RU" dirty="0"/>
              <a:t> путём изменения параметров векторных объектов</a:t>
            </a:r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Недостатки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всякое изображение можно адекватно представить в виде набора примитивов, в частности – фотореалистичные изображения</a:t>
            </a:r>
            <a:endParaRPr lang="en-US" dirty="0"/>
          </a:p>
          <a:p>
            <a:r>
              <a:rPr lang="ru-RU" dirty="0"/>
              <a:t>Трудоёмкость обработки зависит от количества векторных примитивов</a:t>
            </a:r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Что такое цвет?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ru-RU"/>
              <a:t> </a:t>
            </a:r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Природа цвета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Свет взаимодействует с телами, на которые попадает</a:t>
            </a:r>
          </a:p>
          <a:p>
            <a:pPr lvl="1"/>
            <a:r>
              <a:rPr lang="ru-RU" dirty="0"/>
              <a:t>Часть световой энергии поглощается</a:t>
            </a:r>
          </a:p>
          <a:p>
            <a:pPr lvl="1"/>
            <a:r>
              <a:rPr lang="ru-RU" dirty="0"/>
              <a:t>Часть – рассеивается</a:t>
            </a:r>
          </a:p>
          <a:p>
            <a:pPr lvl="1"/>
            <a:r>
              <a:rPr lang="ru-RU" dirty="0"/>
              <a:t>Часть – отражается</a:t>
            </a:r>
          </a:p>
          <a:p>
            <a:r>
              <a:rPr lang="ru-RU" dirty="0"/>
              <a:t>Мы видим не сами тела, а свет, от них отраженный.</a:t>
            </a: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Видимый свет – всего лишь часть спектра Э/М волн</a:t>
            </a:r>
          </a:p>
        </p:txBody>
      </p:sp>
      <p:pic>
        <p:nvPicPr>
          <p:cNvPr id="45059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774826" y="2205039"/>
            <a:ext cx="8893175" cy="3311525"/>
          </a:xfrm>
          <a:noFill/>
        </p:spPr>
      </p:pic>
      <p:pic>
        <p:nvPicPr>
          <p:cNvPr id="4506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4484688"/>
            <a:ext cx="32766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Белый свет является смесью волн всех частот видимого диапазона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/>
              <a:t>Различные вещества поглощают, отражают и рассеивают э/м волны различной частоты по разному</a:t>
            </a:r>
          </a:p>
          <a:p>
            <a:pPr lvl="1"/>
            <a:r>
              <a:rPr lang="ru-RU"/>
              <a:t>Это приводит к тому, что до человеческого глаза доходит лишь часть светового спектра</a:t>
            </a:r>
          </a:p>
          <a:p>
            <a:pPr lvl="1"/>
            <a:r>
              <a:rPr lang="ru-RU"/>
              <a:t>Благодаря этому объекты кажутся нам окрашенными в различные цвета</a:t>
            </a:r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Строение человеческого глаза</a:t>
            </a:r>
          </a:p>
        </p:txBody>
      </p:sp>
      <p:pic>
        <p:nvPicPr>
          <p:cNvPr id="47107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735715" y="1825625"/>
            <a:ext cx="4720570" cy="4351338"/>
          </a:xfrm>
          <a:noFill/>
        </p:spPr>
      </p:pic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8131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919809" y="2629865"/>
            <a:ext cx="4352381" cy="2742857"/>
          </a:xfrm>
          <a:noFill/>
        </p:spPr>
      </p:pic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Человеческое зрение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Попадая в глаз человека световые волны проецируются на поверхности сетчатки</a:t>
            </a:r>
          </a:p>
          <a:p>
            <a:pPr lvl="1"/>
            <a:r>
              <a:rPr lang="ru-RU" dirty="0"/>
              <a:t>Рецепторы сетчатки, отвечающие за восприятие яркости цвета, называются </a:t>
            </a:r>
            <a:r>
              <a:rPr lang="ru-RU" b="1" dirty="0"/>
              <a:t>палочками</a:t>
            </a:r>
          </a:p>
          <a:p>
            <a:pPr lvl="1"/>
            <a:r>
              <a:rPr lang="ru-RU" dirty="0"/>
              <a:t>Элементы, называемые </a:t>
            </a:r>
            <a:r>
              <a:rPr lang="ru-RU" b="1" dirty="0"/>
              <a:t>колбочками</a:t>
            </a:r>
            <a:r>
              <a:rPr lang="ru-RU" dirty="0"/>
              <a:t>, по разному реагируют на световые волны различной частоты, что и вызывает восприятие </a:t>
            </a:r>
            <a:r>
              <a:rPr lang="ru-RU" b="1" dirty="0"/>
              <a:t>цвета</a:t>
            </a:r>
          </a:p>
          <a:p>
            <a:r>
              <a:rPr lang="ru-RU" dirty="0"/>
              <a:t>Мозг интерпретирует электрические сигналы от зрительных нервов с обоих глаз и формирует стереоизображение, дающее информацию о расстоянии до объектов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Графический интерфейс пользователя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8C14047-2F19-4B92-B9E1-AFF34C6B4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8244" y="1825625"/>
            <a:ext cx="8095512" cy="4351338"/>
          </a:xfrm>
        </p:spPr>
      </p:pic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Цвет</a:t>
            </a:r>
            <a:r>
              <a:rPr lang="ru-RU" dirty="0"/>
              <a:t> – это </a:t>
            </a:r>
            <a:r>
              <a:rPr lang="ru-RU" b="1" dirty="0"/>
              <a:t>субъективное</a:t>
            </a:r>
            <a:r>
              <a:rPr lang="ru-RU" dirty="0"/>
              <a:t> восприятие зрительной системой человека электромагнитных волн видимого диапазона</a:t>
            </a:r>
          </a:p>
          <a:p>
            <a:r>
              <a:rPr lang="ru-RU" b="1" dirty="0">
                <a:hlinkClick r:id="rId3"/>
              </a:rPr>
              <a:t>Метамерия</a:t>
            </a:r>
            <a:r>
              <a:rPr lang="ru-RU" dirty="0"/>
              <a:t> – свойство зрения вызывать одинаковые световые ощущения на свет разного спектрального состава</a:t>
            </a:r>
          </a:p>
          <a:p>
            <a:pPr lvl="1"/>
            <a:r>
              <a:rPr lang="ru-RU" dirty="0"/>
              <a:t>Цвета, одинаково окрашенные под одним источником света, могут различаться под другим источником света</a:t>
            </a:r>
          </a:p>
        </p:txBody>
      </p:sp>
      <p:pic>
        <p:nvPicPr>
          <p:cNvPr id="1026" name="Picture 2" descr="Освещение в интерьере. Почему два одинаковых цвета разные? Метамерия. Краска поменяла цвет">
            <a:extLst>
              <a:ext uri="{FF2B5EF4-FFF2-40B4-BE49-F238E27FC236}">
                <a16:creationId xmlns:a16="http://schemas.microsoft.com/office/drawing/2014/main" id="{A0593E58-6B66-4EB8-8B4C-27972F4C6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4669536"/>
            <a:ext cx="4735953" cy="176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Освещение в интерьере. Почему два одинаковых цвета разные? Метамерия. Краска поменяла цвет">
            <a:extLst>
              <a:ext uri="{FF2B5EF4-FFF2-40B4-BE49-F238E27FC236}">
                <a16:creationId xmlns:a16="http://schemas.microsoft.com/office/drawing/2014/main" id="{5C035ACA-620E-4CD0-9FFD-6BDCE8E75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72040"/>
            <a:ext cx="4735953" cy="176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Цвет в компьютерной графике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Установлено, что колбочки человека наиболее чувствительны к трем основным цветам видимого диапазона:</a:t>
            </a:r>
          </a:p>
          <a:p>
            <a:pPr lvl="1">
              <a:lnSpc>
                <a:spcPct val="90000"/>
              </a:lnSpc>
            </a:pPr>
            <a:r>
              <a:rPr lang="ru-RU" dirty="0">
                <a:solidFill>
                  <a:srgbClr val="FF0000"/>
                </a:solidFill>
              </a:rPr>
              <a:t>Красному</a:t>
            </a:r>
          </a:p>
          <a:p>
            <a:pPr lvl="1">
              <a:lnSpc>
                <a:spcPct val="90000"/>
              </a:lnSpc>
            </a:pPr>
            <a:r>
              <a:rPr lang="ru-RU" dirty="0">
                <a:solidFill>
                  <a:srgbClr val="00FF00"/>
                </a:solidFill>
              </a:rPr>
              <a:t>Зеленому</a:t>
            </a:r>
          </a:p>
          <a:p>
            <a:pPr lvl="1">
              <a:lnSpc>
                <a:spcPct val="90000"/>
              </a:lnSpc>
            </a:pPr>
            <a:r>
              <a:rPr lang="ru-RU" dirty="0">
                <a:solidFill>
                  <a:srgbClr val="0000FF"/>
                </a:solidFill>
              </a:rPr>
              <a:t>Синему</a:t>
            </a:r>
          </a:p>
          <a:p>
            <a:pPr>
              <a:lnSpc>
                <a:spcPct val="90000"/>
              </a:lnSpc>
            </a:pPr>
            <a:r>
              <a:rPr lang="ru-RU" dirty="0"/>
              <a:t>Эти 3 базовых цвета образуют трехмерное цветовое пространство </a:t>
            </a:r>
            <a:r>
              <a:rPr lang="en-US" b="1" dirty="0"/>
              <a:t>RGB</a:t>
            </a:r>
            <a:endParaRPr lang="ru-RU" b="1" dirty="0"/>
          </a:p>
          <a:p>
            <a:pPr lvl="1"/>
            <a:r>
              <a:rPr lang="ru-RU" dirty="0"/>
              <a:t>Цвет кодируется тройкой чисел, задающих интенсивность источника красного, синего и зелёного цвета</a:t>
            </a:r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4"/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134152" name="Oval 8"/>
          <p:cNvSpPr>
            <a:spLocks noChangeArrowheads="1"/>
          </p:cNvSpPr>
          <p:nvPr/>
        </p:nvSpPr>
        <p:spPr bwMode="auto">
          <a:xfrm>
            <a:off x="4800600" y="3789364"/>
            <a:ext cx="2592388" cy="25923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1" name="Oval 7"/>
          <p:cNvSpPr>
            <a:spLocks noChangeArrowheads="1"/>
          </p:cNvSpPr>
          <p:nvPr/>
        </p:nvSpPr>
        <p:spPr bwMode="auto">
          <a:xfrm>
            <a:off x="2640014" y="908050"/>
            <a:ext cx="2592387" cy="25923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3" name="Oval 9"/>
          <p:cNvSpPr>
            <a:spLocks noChangeArrowheads="1"/>
          </p:cNvSpPr>
          <p:nvPr/>
        </p:nvSpPr>
        <p:spPr bwMode="auto">
          <a:xfrm>
            <a:off x="7319964" y="981075"/>
            <a:ext cx="2592387" cy="259238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4" name="Oval 10"/>
          <p:cNvSpPr>
            <a:spLocks noChangeArrowheads="1"/>
          </p:cNvSpPr>
          <p:nvPr/>
        </p:nvSpPr>
        <p:spPr bwMode="auto">
          <a:xfrm>
            <a:off x="4872039" y="1700214"/>
            <a:ext cx="2592387" cy="25923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24427 0.1155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0" y="58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00781 -0.3044 " pathEditMode="relative" ptsTypes="AA">
                                      <p:cBhvr>
                                        <p:cTn id="26" dur="2000" fill="hold"/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66667E-6 L -0.26788 0.11552 " pathEditMode="relative" ptsTypes="AA">
                                      <p:cBhvr>
                                        <p:cTn id="31" dur="2000" fill="hold"/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134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52" grpId="0" animBg="1"/>
      <p:bldP spid="134152" grpId="1" animBg="1"/>
      <p:bldP spid="134152" grpId="2" animBg="1"/>
      <p:bldP spid="134151" grpId="0" animBg="1"/>
      <p:bldP spid="134151" grpId="1" animBg="1"/>
      <p:bldP spid="134151" grpId="2" animBg="1"/>
      <p:bldP spid="134153" grpId="0" animBg="1"/>
      <p:bldP spid="134153" grpId="1" animBg="1"/>
      <p:bldP spid="134153" grpId="2" animBg="1"/>
      <p:bldP spid="13415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A55FF7-C6D9-4856-ADF7-41AD8E6BC036}"/>
              </a:ext>
            </a:extLst>
          </p:cNvPr>
          <p:cNvSpPr txBox="1"/>
          <p:nvPr/>
        </p:nvSpPr>
        <p:spPr>
          <a:xfrm>
            <a:off x="2711624" y="6237312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https://www.youtube.com/watch?v=DVp2zQIDvlo</a:t>
            </a:r>
            <a:r>
              <a:rPr lang="ru-RU"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46E9E8-30CA-459E-B1AA-30AE5CF8A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1729644"/>
            <a:ext cx="4300936" cy="4300936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FC32299-2FCD-42F4-B6A8-7D518F918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LCD-</a:t>
            </a:r>
            <a:r>
              <a:rPr lang="ru-RU" dirty="0"/>
              <a:t>матрица под микроскопом</a:t>
            </a:r>
          </a:p>
        </p:txBody>
      </p:sp>
    </p:spTree>
    <p:extLst>
      <p:ext uri="{BB962C8B-B14F-4D97-AF65-F5344CB8AC3E}">
        <p14:creationId xmlns:p14="http://schemas.microsoft.com/office/powerpoint/2010/main" val="34317310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C253E5-F9C9-43F3-AEB6-88828D48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Интересные видео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594309-A53E-42BB-AD2A-6CE69E408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hlinkClick r:id="rId2"/>
              </a:rPr>
              <a:t>Есть ли  цвет, которого никто не видел</a:t>
            </a:r>
            <a:endParaRPr lang="ru-RU" dirty="0">
              <a:hlinkClick r:id="rId3"/>
            </a:endParaRPr>
          </a:p>
          <a:p>
            <a:r>
              <a:rPr lang="ru-RU" dirty="0">
                <a:hlinkClick r:id="rId3"/>
              </a:rPr>
              <a:t>Как видят дальтоники</a:t>
            </a:r>
            <a:endParaRPr lang="ru-RU" dirty="0"/>
          </a:p>
          <a:p>
            <a:r>
              <a:rPr lang="ru-RU" dirty="0">
                <a:hlinkClick r:id="rId4"/>
              </a:rPr>
              <a:t>Как появилось видео</a:t>
            </a:r>
            <a:endParaRPr lang="en-US" dirty="0"/>
          </a:p>
          <a:p>
            <a:r>
              <a:rPr lang="en-US" dirty="0">
                <a:hlinkClick r:id="rId5"/>
              </a:rPr>
              <a:t>What is an Image, Anyway?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0458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Графические устройства современной ЭВМ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7D13CD-9982-33CC-7AB2-2CD3694BA1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Монитор (дисплей)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07428F-C9F3-7E59-9CA8-40D1506762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Монитор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Преобразует аналоговый или цифровой сигнал в видеоизображение</a:t>
            </a:r>
          </a:p>
          <a:p>
            <a:r>
              <a:rPr lang="ru-RU" dirty="0"/>
              <a:t>Может быть выполнен в виде отдельного устройства, так и являться частью устройства</a:t>
            </a:r>
          </a:p>
        </p:txBody>
      </p:sp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BF381A-9394-49C5-A1D5-2879F1BC5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по типу экрана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F9EB64-963C-461E-BA93-C14CAAF4F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hlinkClick r:id="rId2"/>
              </a:rPr>
              <a:t>ЭЛТ</a:t>
            </a:r>
            <a:endParaRPr lang="ru-RU" dirty="0"/>
          </a:p>
          <a:p>
            <a:r>
              <a:rPr lang="ru-RU" dirty="0">
                <a:hlinkClick r:id="rId3"/>
              </a:rPr>
              <a:t>ЖК</a:t>
            </a:r>
            <a:endParaRPr lang="ru-RU" dirty="0"/>
          </a:p>
          <a:p>
            <a:r>
              <a:rPr lang="en-US" dirty="0">
                <a:hlinkClick r:id="rId4"/>
              </a:rPr>
              <a:t>LED</a:t>
            </a:r>
            <a:endParaRPr lang="en-US" dirty="0"/>
          </a:p>
          <a:p>
            <a:r>
              <a:rPr lang="en-US" dirty="0">
                <a:hlinkClick r:id="rId5"/>
              </a:rPr>
              <a:t>OLED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6805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6"/>
          <p:cNvPicPr>
            <a:picLocks noGrp="1" noChangeAspect="1" noChangeArrowheads="1"/>
          </p:cNvPicPr>
          <p:nvPr>
            <p:ph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367808" y="571500"/>
            <a:ext cx="7143750" cy="5715000"/>
          </a:xfrm>
          <a:noFill/>
        </p:spPr>
      </p:pic>
      <p:sp>
        <p:nvSpPr>
          <p:cNvPr id="59395" name="Rectangle 7"/>
          <p:cNvSpPr>
            <a:spLocks noChangeArrowheads="1"/>
          </p:cNvSpPr>
          <p:nvPr/>
        </p:nvSpPr>
        <p:spPr bwMode="auto">
          <a:xfrm>
            <a:off x="710458" y="476672"/>
            <a:ext cx="3419475" cy="273921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ru-RU" sz="1400"/>
              <a:t>Electron guns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Electron beams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Focusing coils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Deflection coils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Anode connection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Mask for separating beams for red, green, and blue part of displayed image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Phosphor layer with red, green, and blue zones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Close-up of the phosphor-coated inner side of the screen</a:t>
            </a:r>
            <a:r>
              <a:rPr lang="ru-RU"/>
              <a:t> </a:t>
            </a:r>
            <a:endParaRPr lang="ru-RU">
              <a:latin typeface="Arial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Спецэффекты, цифровая кинематография</a:t>
            </a:r>
          </a:p>
        </p:txBody>
      </p:sp>
      <p:pic>
        <p:nvPicPr>
          <p:cNvPr id="12291" name="Picture 6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7536160" y="1941552"/>
            <a:ext cx="4105672" cy="45513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846" y="1636632"/>
            <a:ext cx="5689154" cy="31973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8EDF68-00EA-4986-BD4E-4E571B5852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31" y="4046928"/>
            <a:ext cx="4110538" cy="23488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Жидкокристаллический монитор</a:t>
            </a:r>
          </a:p>
        </p:txBody>
      </p:sp>
      <p:pic>
        <p:nvPicPr>
          <p:cNvPr id="60419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920331" y="1825625"/>
            <a:ext cx="4351338" cy="4351338"/>
          </a:xfrm>
          <a:noFill/>
        </p:spPr>
      </p:pic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Принцип работы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/>
              <a:t>Яркость пикселей ЖК-монитора меняется за счет изменения угла поворота жидких кристаллов под действием приложенного электрического поля</a:t>
            </a:r>
          </a:p>
          <a:p>
            <a:pPr lvl="1">
              <a:lnSpc>
                <a:spcPct val="90000"/>
              </a:lnSpc>
            </a:pPr>
            <a:r>
              <a:rPr lang="ru-RU"/>
              <a:t>Кристаллы пропускают свет через поляризаторы, поэтому угол поворота кристалла «открывает» ячейку или «закрывает» ее для пропускаемого света</a:t>
            </a:r>
          </a:p>
        </p:txBody>
      </p:sp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246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055440" y="2114210"/>
            <a:ext cx="5910310" cy="4351338"/>
          </a:xfrm>
          <a:noFill/>
        </p:spPr>
      </p:pic>
      <p:sp>
        <p:nvSpPr>
          <p:cNvPr id="62468" name="Rectangle 6"/>
          <p:cNvSpPr>
            <a:spLocks noChangeArrowheads="1"/>
          </p:cNvSpPr>
          <p:nvPr/>
        </p:nvSpPr>
        <p:spPr bwMode="auto">
          <a:xfrm>
            <a:off x="7176120" y="2082961"/>
            <a:ext cx="3683509" cy="20313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ru-RU" sz="1400" dirty="0"/>
              <a:t>1. Glass </a:t>
            </a:r>
            <a:r>
              <a:rPr lang="ru-RU" sz="1400" dirty="0" err="1"/>
              <a:t>plates</a:t>
            </a:r>
            <a:r>
              <a:rPr lang="ru-RU" sz="1400" dirty="0"/>
              <a:t> </a:t>
            </a:r>
          </a:p>
          <a:p>
            <a:r>
              <a:rPr lang="ru-RU" sz="1400" dirty="0"/>
              <a:t>2&amp;3. </a:t>
            </a:r>
            <a:r>
              <a:rPr lang="ru-RU" sz="1400" dirty="0" err="1"/>
              <a:t>Horizontal</a:t>
            </a:r>
            <a:r>
              <a:rPr lang="ru-RU" sz="1400" dirty="0"/>
              <a:t> </a:t>
            </a:r>
            <a:r>
              <a:rPr lang="ru-RU" sz="1400" dirty="0" err="1"/>
              <a:t>and</a:t>
            </a:r>
            <a:r>
              <a:rPr lang="ru-RU" sz="1400" dirty="0"/>
              <a:t> </a:t>
            </a:r>
            <a:r>
              <a:rPr lang="ru-RU" sz="1400" dirty="0" err="1"/>
              <a:t>vertical</a:t>
            </a:r>
            <a:r>
              <a:rPr lang="ru-RU" sz="1400" dirty="0"/>
              <a:t> </a:t>
            </a:r>
            <a:r>
              <a:rPr lang="ru-RU" sz="1400" dirty="0" err="1"/>
              <a:t>polarisers</a:t>
            </a:r>
            <a:r>
              <a:rPr lang="ru-RU" sz="1400" dirty="0"/>
              <a:t> </a:t>
            </a:r>
          </a:p>
          <a:p>
            <a:r>
              <a:rPr lang="ru-RU" sz="1400" dirty="0"/>
              <a:t>4. RGB </a:t>
            </a:r>
            <a:r>
              <a:rPr lang="ru-RU" sz="1400" dirty="0" err="1"/>
              <a:t>colour</a:t>
            </a:r>
            <a:r>
              <a:rPr lang="ru-RU" sz="1400" dirty="0"/>
              <a:t> </a:t>
            </a:r>
            <a:r>
              <a:rPr lang="ru-RU" sz="1400" dirty="0" err="1"/>
              <a:t>mask</a:t>
            </a:r>
            <a:r>
              <a:rPr lang="ru-RU" sz="1400" dirty="0"/>
              <a:t> </a:t>
            </a:r>
          </a:p>
          <a:p>
            <a:r>
              <a:rPr lang="ru-RU" sz="1400" dirty="0"/>
              <a:t>5&amp;6. </a:t>
            </a:r>
            <a:r>
              <a:rPr lang="ru-RU" sz="1400" dirty="0" err="1"/>
              <a:t>Horizontal</a:t>
            </a:r>
            <a:r>
              <a:rPr lang="ru-RU" sz="1400" dirty="0"/>
              <a:t> </a:t>
            </a:r>
            <a:r>
              <a:rPr lang="ru-RU" sz="1400" dirty="0" err="1"/>
              <a:t>and</a:t>
            </a:r>
            <a:r>
              <a:rPr lang="ru-RU" sz="1400" dirty="0"/>
              <a:t> </a:t>
            </a:r>
            <a:r>
              <a:rPr lang="ru-RU" sz="1400" dirty="0" err="1"/>
              <a:t>vertical</a:t>
            </a:r>
            <a:r>
              <a:rPr lang="ru-RU" sz="1400" dirty="0"/>
              <a:t> </a:t>
            </a:r>
            <a:r>
              <a:rPr lang="ru-RU" sz="1400" dirty="0" err="1"/>
              <a:t>command</a:t>
            </a:r>
            <a:r>
              <a:rPr lang="ru-RU" sz="1400" dirty="0"/>
              <a:t> </a:t>
            </a:r>
            <a:r>
              <a:rPr lang="ru-RU" sz="1400" dirty="0" err="1"/>
              <a:t>lines</a:t>
            </a:r>
            <a:r>
              <a:rPr lang="ru-RU" sz="1400" dirty="0"/>
              <a:t> </a:t>
            </a:r>
          </a:p>
          <a:p>
            <a:r>
              <a:rPr lang="ru-RU" sz="1400" dirty="0"/>
              <a:t>7. </a:t>
            </a:r>
            <a:r>
              <a:rPr lang="ru-RU" sz="1400" dirty="0" err="1"/>
              <a:t>Rugged</a:t>
            </a:r>
            <a:r>
              <a:rPr lang="ru-RU" sz="1400" dirty="0"/>
              <a:t> </a:t>
            </a:r>
            <a:r>
              <a:rPr lang="ru-RU" sz="1400" dirty="0" err="1"/>
              <a:t>polymer</a:t>
            </a:r>
            <a:r>
              <a:rPr lang="ru-RU" sz="1400" dirty="0"/>
              <a:t> </a:t>
            </a:r>
            <a:r>
              <a:rPr lang="ru-RU" sz="1400" dirty="0" err="1"/>
              <a:t>layer</a:t>
            </a:r>
            <a:r>
              <a:rPr lang="ru-RU" sz="1400" dirty="0"/>
              <a:t> </a:t>
            </a:r>
          </a:p>
          <a:p>
            <a:r>
              <a:rPr lang="ru-RU" sz="1400" dirty="0"/>
              <a:t>8. </a:t>
            </a:r>
            <a:r>
              <a:rPr lang="ru-RU" sz="1400" dirty="0" err="1"/>
              <a:t>Spacers</a:t>
            </a:r>
            <a:r>
              <a:rPr lang="ru-RU" sz="1400" dirty="0"/>
              <a:t> </a:t>
            </a:r>
          </a:p>
          <a:p>
            <a:r>
              <a:rPr lang="ru-RU" sz="1400" dirty="0"/>
              <a:t>9. </a:t>
            </a:r>
            <a:r>
              <a:rPr lang="ru-RU" sz="1400" dirty="0" err="1"/>
              <a:t>Thin</a:t>
            </a:r>
            <a:r>
              <a:rPr lang="ru-RU" sz="1400" dirty="0"/>
              <a:t> </a:t>
            </a:r>
            <a:r>
              <a:rPr lang="ru-RU" sz="1400" dirty="0" err="1"/>
              <a:t>film</a:t>
            </a:r>
            <a:r>
              <a:rPr lang="ru-RU" sz="1400" dirty="0"/>
              <a:t> </a:t>
            </a:r>
            <a:r>
              <a:rPr lang="ru-RU" sz="1400" dirty="0" err="1"/>
              <a:t>transistors</a:t>
            </a:r>
            <a:r>
              <a:rPr lang="ru-RU" sz="1400" dirty="0"/>
              <a:t> </a:t>
            </a:r>
          </a:p>
          <a:p>
            <a:r>
              <a:rPr lang="ru-RU" sz="1400" dirty="0"/>
              <a:t>10. </a:t>
            </a:r>
            <a:r>
              <a:rPr lang="ru-RU" sz="1400" dirty="0" err="1"/>
              <a:t>front</a:t>
            </a:r>
            <a:r>
              <a:rPr lang="ru-RU" sz="1400" dirty="0"/>
              <a:t> </a:t>
            </a:r>
            <a:r>
              <a:rPr lang="ru-RU" sz="1400" dirty="0" err="1"/>
              <a:t>electrode</a:t>
            </a:r>
            <a:r>
              <a:rPr lang="ru-RU" sz="1400" dirty="0"/>
              <a:t> </a:t>
            </a:r>
          </a:p>
          <a:p>
            <a:r>
              <a:rPr lang="ru-RU" sz="1400" dirty="0"/>
              <a:t>11. </a:t>
            </a:r>
            <a:r>
              <a:rPr lang="ru-RU" sz="1400" dirty="0" err="1"/>
              <a:t>rear</a:t>
            </a:r>
            <a:r>
              <a:rPr lang="ru-RU" sz="1400" dirty="0"/>
              <a:t> </a:t>
            </a:r>
            <a:r>
              <a:rPr lang="ru-RU" sz="1400" dirty="0" err="1"/>
              <a:t>electrodes</a:t>
            </a:r>
            <a:r>
              <a:rPr lang="ru-RU" sz="1400" dirty="0"/>
              <a:t> </a:t>
            </a:r>
            <a:endParaRPr lang="ru-RU" sz="1400" dirty="0">
              <a:latin typeface="Arial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82A7EB-ECAB-BC04-16A0-2C46D3900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6" t="8001" r="21052" b="3800"/>
          <a:stretch/>
        </p:blipFill>
        <p:spPr bwMode="auto">
          <a:xfrm>
            <a:off x="6125362" y="2780928"/>
            <a:ext cx="5112569" cy="401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Графический адаптер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9C83DC-53C2-34F8-FCF0-B03CBA723E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графический адаптер?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 аппаратное устройство, преобразующее изображение, находящееся в памяти компьютера в видеосигнал для монитора</a:t>
            </a:r>
          </a:p>
          <a:p>
            <a:pPr lvl="1"/>
            <a:r>
              <a:rPr lang="ru-RU" dirty="0"/>
              <a:t>Дискретные видеоадаптеры</a:t>
            </a:r>
          </a:p>
          <a:p>
            <a:pPr lvl="1"/>
            <a:r>
              <a:rPr lang="ru-RU" dirty="0"/>
              <a:t>Встроенные видеоадаптеры</a:t>
            </a:r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/>
              <a:t>Графический процессор</a:t>
            </a:r>
            <a:br>
              <a:rPr lang="ru-RU" sz="4000"/>
            </a:br>
            <a:r>
              <a:rPr lang="ru-RU" sz="4000"/>
              <a:t>(</a:t>
            </a:r>
            <a:r>
              <a:rPr lang="en-US" sz="4000"/>
              <a:t>GPU – Graphics Processing Unit)</a:t>
            </a:r>
            <a:endParaRPr lang="ru-RU" sz="4000"/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Устройство для ускорения обработки </a:t>
            </a:r>
            <a:r>
              <a:rPr lang="en-US" dirty="0"/>
              <a:t>2D </a:t>
            </a:r>
            <a:r>
              <a:rPr lang="ru-RU" dirty="0"/>
              <a:t>и 3</a:t>
            </a:r>
            <a:r>
              <a:rPr lang="en-US" dirty="0"/>
              <a:t>D</a:t>
            </a:r>
            <a:r>
              <a:rPr lang="ru-RU" dirty="0"/>
              <a:t> графики</a:t>
            </a:r>
          </a:p>
          <a:p>
            <a:r>
              <a:rPr lang="ru-RU" dirty="0"/>
              <a:t>Могут применяться для решения задач, не связанных с графикой</a:t>
            </a:r>
          </a:p>
          <a:p>
            <a:pPr lvl="1"/>
            <a:r>
              <a:rPr lang="ru-RU" dirty="0"/>
              <a:t>Параллельные вычисления</a:t>
            </a:r>
          </a:p>
          <a:p>
            <a:pPr lvl="1"/>
            <a:r>
              <a:rPr lang="ru-RU" dirty="0"/>
              <a:t>Машинное обучение</a:t>
            </a:r>
          </a:p>
          <a:p>
            <a:pPr lvl="1"/>
            <a:r>
              <a:rPr lang="ru-RU" dirty="0"/>
              <a:t>Симуляция физических явлений</a:t>
            </a:r>
          </a:p>
          <a:p>
            <a:pPr lvl="1"/>
            <a:r>
              <a:rPr lang="ru-RU" dirty="0"/>
              <a:t>Майнинг криптовалюты</a:t>
            </a:r>
          </a:p>
          <a:p>
            <a:pPr lvl="1"/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295DA8-08B3-3C9F-1439-7D868930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работы современных </a:t>
            </a:r>
            <a:r>
              <a:rPr lang="en-US" dirty="0"/>
              <a:t>GPU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37D765-0581-E2DE-53CC-0E9B8EA83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Параллельная обработка данных</a:t>
            </a:r>
          </a:p>
          <a:p>
            <a:r>
              <a:rPr lang="ru-RU" dirty="0"/>
              <a:t>Высокая производительности при обработке графических данных</a:t>
            </a:r>
          </a:p>
          <a:p>
            <a:r>
              <a:rPr lang="ru-RU" dirty="0"/>
              <a:t>Поддержка </a:t>
            </a:r>
            <a:r>
              <a:rPr lang="en-US" dirty="0"/>
              <a:t>API </a:t>
            </a:r>
            <a:r>
              <a:rPr lang="ru-RU" dirty="0"/>
              <a:t>для выполнения общих вычислений</a:t>
            </a:r>
          </a:p>
          <a:p>
            <a:pPr lvl="1"/>
            <a:r>
              <a:rPr lang="en-US" dirty="0"/>
              <a:t>CUDA (NVIDIA)</a:t>
            </a:r>
          </a:p>
          <a:p>
            <a:pPr lvl="1"/>
            <a:r>
              <a:rPr lang="en-US" dirty="0"/>
              <a:t>OpenCL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01506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Видеопамять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Буфер кадра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Хранит в цифровом формате растровое изображение, генерируемое и постоянно изменяемое графическим процессором и выводимое на экран монитора (или нескольких мониторов)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Данные для обработки 3</a:t>
            </a:r>
            <a:r>
              <a:rPr lang="en-US" sz="2400" dirty="0"/>
              <a:t>D-</a:t>
            </a:r>
            <a:r>
              <a:rPr lang="ru-RU" sz="2400" dirty="0"/>
              <a:t>графики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Полигональные сетки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Текстуры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Шейдеры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Видеоадаптером может использоваться также часть системной памяти компьютера</a:t>
            </a:r>
            <a:r>
              <a:rPr lang="en-US" sz="2000" dirty="0"/>
              <a:t>)</a:t>
            </a:r>
            <a:endParaRPr lang="ru-RU" sz="2000" dirty="0"/>
          </a:p>
        </p:txBody>
      </p:sp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5C690-16E6-4A87-9E73-68C879B2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компьютера с дискретной видеокартой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99EEBD-9B43-43A8-B51D-9F3E857905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928" y="1844824"/>
            <a:ext cx="7404144" cy="416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197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B14EA-4FE9-4624-956C-629C1660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Integrated graphics with partitioned main memory</a:t>
            </a:r>
            <a:endParaRPr lang="ru-RU" sz="4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CD463F-5210-4060-ADF5-D3820BD59F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00" y="2072481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48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Компьютерные игры</a:t>
            </a:r>
          </a:p>
        </p:txBody>
      </p:sp>
      <p:pic>
        <p:nvPicPr>
          <p:cNvPr id="13315" name="Picture 1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83432" y="4269387"/>
            <a:ext cx="1728192" cy="2223488"/>
          </a:xfrm>
          <a:noFill/>
          <a:ln>
            <a:solidFill>
              <a:schemeClr val="hlink"/>
            </a:solidFill>
          </a:ln>
        </p:spPr>
      </p:pic>
      <p:pic>
        <p:nvPicPr>
          <p:cNvPr id="13318" name="Picture 25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8472264" y="4283931"/>
            <a:ext cx="3203575" cy="2403475"/>
          </a:xfrm>
          <a:noFill/>
          <a:ln>
            <a:solidFill>
              <a:schemeClr val="hlink"/>
            </a:solidFill>
          </a:ln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1509301"/>
            <a:ext cx="3163000" cy="25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FAB386E-43E3-46D4-8D85-E6BD650C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4320098"/>
            <a:ext cx="4144254" cy="233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23A87B-3EAA-B663-20FF-035D91D8B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588" y="1536155"/>
            <a:ext cx="4511824" cy="253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01F62-F9B1-4E8B-B61A-C6CB0982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Integrated graphics with unified main memory</a:t>
            </a:r>
            <a:endParaRPr lang="ru-RU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07A441-4EDF-4E91-ABB1-5C3D8009D2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00" y="2072481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405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Видео-драйвер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Поставляется производителем видео-чипа, что позволяет наиболее полно и эффективно использовать возможности видеоадаптера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Загружается в процессе запуска ОС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Обеспечивает управление работой видеоадаптера путем программирования его регистров через порты ввода-вывода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ru-RU" dirty="0"/>
              <a:t>Реализует поддержку высокоуровневых графических </a:t>
            </a:r>
            <a:r>
              <a:rPr lang="en-US" dirty="0"/>
              <a:t>API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OpenGL, Direct3D, Vulkan, Metal</a:t>
            </a: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Буфер кадра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Все современные видеоадаптеры формируют </a:t>
            </a:r>
            <a:r>
              <a:rPr lang="ru-RU" b="1" dirty="0"/>
              <a:t>растровое</a:t>
            </a:r>
            <a:r>
              <a:rPr lang="ru-RU" dirty="0"/>
              <a:t> изображение, для хранения которой используется двухмерный массив пикселей, который располагается в видеопамяти</a:t>
            </a:r>
          </a:p>
          <a:p>
            <a:r>
              <a:rPr lang="ru-RU" dirty="0"/>
              <a:t>Этот участок памяти называется </a:t>
            </a:r>
            <a:r>
              <a:rPr lang="ru-RU" b="1" dirty="0">
                <a:solidFill>
                  <a:schemeClr val="hlink"/>
                </a:solidFill>
              </a:rPr>
              <a:t>буфером кадра</a:t>
            </a:r>
            <a:r>
              <a:rPr lang="ru-RU" dirty="0"/>
              <a:t> (</a:t>
            </a:r>
            <a:r>
              <a:rPr lang="en-US" dirty="0"/>
              <a:t>Frame buffer)</a:t>
            </a:r>
          </a:p>
          <a:p>
            <a:r>
              <a:rPr lang="ru-RU" dirty="0"/>
              <a:t>Аппаратура может поддерживать переключение видимых страниц </a:t>
            </a:r>
            <a:r>
              <a:rPr lang="en-US" dirty="0"/>
              <a:t>(double buffering)</a:t>
            </a:r>
            <a:endParaRPr lang="ru-RU" dirty="0"/>
          </a:p>
          <a:p>
            <a:pPr lvl="1"/>
            <a:r>
              <a:rPr lang="ru-RU" dirty="0"/>
              <a:t>Пока один буфер кадра отображается, второй заполняется изображением</a:t>
            </a:r>
          </a:p>
        </p:txBody>
      </p:sp>
    </p:spTree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Разрешение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800" dirty="0"/>
              <a:t>Размер буфера кадра зависит от текущего </a:t>
            </a:r>
            <a:r>
              <a:rPr lang="ru-RU" sz="2800" b="1" dirty="0">
                <a:solidFill>
                  <a:schemeClr val="hlink"/>
                </a:solidFill>
              </a:rPr>
              <a:t>разрешения</a:t>
            </a:r>
            <a:r>
              <a:rPr lang="ru-RU" sz="2800" dirty="0"/>
              <a:t> – количества пикселей, отображаемых на экране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Типичные экранные разрешения: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1280*720</a:t>
            </a:r>
          </a:p>
          <a:p>
            <a:pPr lvl="2">
              <a:lnSpc>
                <a:spcPct val="90000"/>
              </a:lnSpc>
            </a:pPr>
            <a:r>
              <a:rPr lang="ru-RU" sz="2000" dirty="0"/>
              <a:t>1920*1080</a:t>
            </a:r>
            <a:endParaRPr lang="en-US" sz="2000" dirty="0"/>
          </a:p>
          <a:p>
            <a:pPr lvl="2">
              <a:lnSpc>
                <a:spcPct val="90000"/>
              </a:lnSpc>
            </a:pPr>
            <a:r>
              <a:rPr lang="en-US" sz="2000" dirty="0"/>
              <a:t>3840*2160</a:t>
            </a:r>
            <a:endParaRPr lang="ru-RU" sz="2000" dirty="0"/>
          </a:p>
          <a:p>
            <a:pPr lvl="1">
              <a:lnSpc>
                <a:spcPct val="90000"/>
              </a:lnSpc>
            </a:pPr>
            <a:r>
              <a:rPr lang="ru-RU" dirty="0"/>
              <a:t>Чем больше разрешение, тем больше мелких деталей изображения видеоадаптер способен отобразить</a:t>
            </a:r>
          </a:p>
        </p:txBody>
      </p:sp>
    </p:spTree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Глубина цвета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2800" dirty="0"/>
              <a:t>Максимальное количество цветов, отображаемых в текущем графическом режиме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От глубины цвета зависит количество бит, требуемых для хранение информации о цвете пикселя</a:t>
            </a:r>
          </a:p>
          <a:p>
            <a:pPr>
              <a:lnSpc>
                <a:spcPct val="80000"/>
              </a:lnSpc>
            </a:pPr>
            <a:r>
              <a:rPr lang="ru-RU" sz="2800" dirty="0"/>
              <a:t>Типичная глубина цвета современных видеокарт - 24 или 32 бита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Это позволяет передать более 16 миллионов (2</a:t>
            </a:r>
            <a:r>
              <a:rPr lang="ru-RU" baseline="30000" dirty="0"/>
              <a:t>24</a:t>
            </a:r>
            <a:r>
              <a:rPr lang="ru-RU" dirty="0"/>
              <a:t>) различных цветовых оттенков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RGB888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RGBX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R10G12B10</a:t>
            </a: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Немного математики…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/>
              <a:t>Дано:</a:t>
            </a:r>
            <a:endParaRPr lang="en-US" dirty="0"/>
          </a:p>
          <a:p>
            <a:pPr lvl="1"/>
            <a:r>
              <a:rPr lang="ru-RU" dirty="0"/>
              <a:t>Разрешение экрана </a:t>
            </a:r>
            <a:r>
              <a:rPr lang="en-US" dirty="0"/>
              <a:t>1920*1080</a:t>
            </a:r>
            <a:endParaRPr lang="ru-RU" dirty="0"/>
          </a:p>
          <a:p>
            <a:pPr lvl="1"/>
            <a:r>
              <a:rPr lang="ru-RU" dirty="0"/>
              <a:t>Глубина цвета: 32 бита</a:t>
            </a:r>
            <a:endParaRPr lang="en-US" dirty="0"/>
          </a:p>
          <a:p>
            <a:r>
              <a:rPr lang="ru-RU" dirty="0"/>
              <a:t>Чему равен объем памяти для хранения буфера кадра</a:t>
            </a:r>
            <a:r>
              <a:rPr lang="en-US" dirty="0"/>
              <a:t>?</a:t>
            </a:r>
          </a:p>
          <a:p>
            <a:pPr lvl="1"/>
            <a:r>
              <a:rPr lang="ru-RU" dirty="0"/>
              <a:t>1920*1080*4 = </a:t>
            </a:r>
            <a:r>
              <a:rPr lang="en-US" dirty="0"/>
              <a:t>~8</a:t>
            </a:r>
            <a:r>
              <a:rPr lang="ru-RU" dirty="0"/>
              <a:t>.3</a:t>
            </a:r>
            <a:r>
              <a:rPr lang="en-US" dirty="0"/>
              <a:t>MB</a:t>
            </a:r>
          </a:p>
          <a:p>
            <a:r>
              <a:rPr lang="ru-RU" dirty="0"/>
              <a:t>Какой объем данных каждую секунду будет перегоняться по шине для вывода изображения на монитор с частотой 60Гц</a:t>
            </a:r>
            <a:r>
              <a:rPr lang="en-US" dirty="0"/>
              <a:t>?</a:t>
            </a:r>
          </a:p>
          <a:p>
            <a:pPr lvl="1"/>
            <a:r>
              <a:rPr lang="ru-RU" dirty="0"/>
              <a:t>8.3</a:t>
            </a:r>
            <a:r>
              <a:rPr lang="en-US" dirty="0"/>
              <a:t>MB*60 = ~</a:t>
            </a:r>
            <a:r>
              <a:rPr lang="ru-RU" dirty="0"/>
              <a:t>500</a:t>
            </a:r>
            <a:r>
              <a:rPr lang="en-US" dirty="0"/>
              <a:t>Mb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 bldLvl="2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Линейный буфер кадра</a:t>
            </a:r>
          </a:p>
        </p:txBody>
      </p:sp>
      <p:pic>
        <p:nvPicPr>
          <p:cNvPr id="79875" name="Picture 1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567428" y="2129865"/>
            <a:ext cx="5057143" cy="3742857"/>
          </a:xfrm>
          <a:noFill/>
        </p:spPr>
      </p:pic>
      <p:sp>
        <p:nvSpPr>
          <p:cNvPr id="79876" name="Rectangle 6"/>
          <p:cNvSpPr>
            <a:spLocks noChangeArrowheads="1"/>
          </p:cNvSpPr>
          <p:nvPr/>
        </p:nvSpPr>
        <p:spPr bwMode="auto">
          <a:xfrm>
            <a:off x="1524000" y="3425825"/>
            <a:ext cx="7938" cy="79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877" name="AutoShape 8" descr="graphics/05fig01.gif"/>
          <p:cNvSpPr>
            <a:spLocks noChangeAspect="1" noChangeArrowheads="1"/>
          </p:cNvSpPr>
          <p:nvPr/>
        </p:nvSpPr>
        <p:spPr bwMode="auto">
          <a:xfrm>
            <a:off x="3714750" y="1681164"/>
            <a:ext cx="47625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878" name="AutoShape 10" descr="graphics/05fig01.gif"/>
          <p:cNvSpPr>
            <a:spLocks noChangeAspect="1" noChangeArrowheads="1"/>
          </p:cNvSpPr>
          <p:nvPr/>
        </p:nvSpPr>
        <p:spPr bwMode="auto">
          <a:xfrm>
            <a:off x="1679575" y="46039"/>
            <a:ext cx="47625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Вычисление адреса пикселя в буфере кадра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2279650" y="2017713"/>
            <a:ext cx="8199438" cy="4114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itchFamily="49" charset="0"/>
              </a:rPr>
              <a:t>uint8_t</a:t>
            </a:r>
            <a:r>
              <a:rPr lang="ru-RU" sz="2000" b="1" dirty="0">
                <a:latin typeface="Courier New" pitchFamily="49" charset="0"/>
              </a:rPr>
              <a:t>*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GetPixelAddress</a:t>
            </a:r>
            <a:r>
              <a:rPr lang="ru-RU" sz="2000" b="1" dirty="0">
                <a:latin typeface="Courier New" pitchFamily="49" charset="0"/>
              </a:rPr>
              <a:t>(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en-US" sz="2000" b="1" dirty="0">
                <a:solidFill>
                  <a:schemeClr val="tx2"/>
                </a:solidFill>
                <a:latin typeface="Courier New" pitchFamily="49" charset="0"/>
              </a:rPr>
              <a:t>uint8_t</a:t>
            </a:r>
            <a:r>
              <a:rPr lang="ru-RU" sz="2000" b="1" dirty="0">
                <a:latin typeface="Courier New" pitchFamily="49" charset="0"/>
              </a:rPr>
              <a:t>* </a:t>
            </a:r>
            <a:r>
              <a:rPr lang="ru-RU" sz="2000" b="1" dirty="0" err="1">
                <a:latin typeface="Courier New" pitchFamily="49" charset="0"/>
              </a:rPr>
              <a:t>buffer</a:t>
            </a:r>
            <a:r>
              <a:rPr lang="ru-RU" sz="2000" b="1" dirty="0">
                <a:latin typeface="Courier New" pitchFamily="49" charset="0"/>
              </a:rPr>
              <a:t>, 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ru-RU" sz="20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ru-RU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pitch</a:t>
            </a:r>
            <a:r>
              <a:rPr lang="ru-RU" sz="2000" b="1" dirty="0">
                <a:latin typeface="Courier New" pitchFamily="49" charset="0"/>
              </a:rPr>
              <a:t>,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</a:rPr>
              <a:t>// </a:t>
            </a:r>
            <a:r>
              <a:rPr lang="ru-RU" sz="20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</a:rPr>
              <a:t>Размер строки в байтах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ru-RU" sz="20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ru-RU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byte</a:t>
            </a:r>
            <a:r>
              <a:rPr lang="en-US" sz="2000" b="1" dirty="0">
                <a:latin typeface="Courier New" pitchFamily="49" charset="0"/>
              </a:rPr>
              <a:t>P</a:t>
            </a:r>
            <a:r>
              <a:rPr lang="ru-RU" sz="2000" b="1" dirty="0" err="1">
                <a:latin typeface="Courier New" pitchFamily="49" charset="0"/>
              </a:rPr>
              <a:t>er</a:t>
            </a:r>
            <a:r>
              <a:rPr lang="en-US" sz="2000" b="1" dirty="0">
                <a:latin typeface="Courier New" pitchFamily="49" charset="0"/>
              </a:rPr>
              <a:t>P</a:t>
            </a:r>
            <a:r>
              <a:rPr lang="ru-RU" sz="2000" b="1" dirty="0" err="1">
                <a:latin typeface="Courier New" pitchFamily="49" charset="0"/>
              </a:rPr>
              <a:t>ixel</a:t>
            </a:r>
            <a:r>
              <a:rPr lang="ru-RU" sz="2000" b="1" dirty="0">
                <a:latin typeface="Courier New" pitchFamily="49" charset="0"/>
              </a:rPr>
              <a:t>, </a:t>
            </a:r>
            <a:r>
              <a:rPr lang="ru-RU" sz="20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</a:rPr>
              <a:t>// Кол-во байт на пиксель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ru-RU" sz="20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ru-RU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x</a:t>
            </a:r>
            <a:r>
              <a:rPr lang="ru-RU" sz="2000" b="1" dirty="0">
                <a:latin typeface="Courier New" pitchFamily="49" charset="0"/>
              </a:rPr>
              <a:t>, 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ru-RU" sz="20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ru-RU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y</a:t>
            </a:r>
            <a:endParaRPr lang="ru-RU" sz="2000" b="1" dirty="0">
              <a:latin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) 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{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ru-RU" sz="2000" b="1" dirty="0" err="1">
                <a:solidFill>
                  <a:schemeClr val="tx2"/>
                </a:solidFill>
                <a:latin typeface="Courier New" pitchFamily="49" charset="0"/>
              </a:rPr>
              <a:t>return</a:t>
            </a:r>
            <a:r>
              <a:rPr lang="ru-RU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buffer</a:t>
            </a:r>
            <a:r>
              <a:rPr lang="ru-RU" sz="2000" b="1" dirty="0">
                <a:latin typeface="Courier New" pitchFamily="49" charset="0"/>
              </a:rPr>
              <a:t> + (y * </a:t>
            </a:r>
            <a:r>
              <a:rPr lang="ru-RU" sz="2000" b="1" dirty="0" err="1">
                <a:latin typeface="Courier New" pitchFamily="49" charset="0"/>
              </a:rPr>
              <a:t>pitch</a:t>
            </a:r>
            <a:r>
              <a:rPr lang="ru-RU" sz="2000" b="1" dirty="0">
                <a:latin typeface="Courier New" pitchFamily="49" charset="0"/>
              </a:rPr>
              <a:t>) + (x * </a:t>
            </a:r>
            <a:r>
              <a:rPr lang="ru-RU" sz="2000" b="1" dirty="0" err="1">
                <a:latin typeface="Courier New" pitchFamily="49" charset="0"/>
              </a:rPr>
              <a:t>byte</a:t>
            </a:r>
            <a:r>
              <a:rPr lang="en-US" sz="2000" b="1" dirty="0">
                <a:latin typeface="Courier New" pitchFamily="49" charset="0"/>
              </a:rPr>
              <a:t>P</a:t>
            </a:r>
            <a:r>
              <a:rPr lang="ru-RU" sz="2000" b="1" dirty="0" err="1">
                <a:latin typeface="Courier New" pitchFamily="49" charset="0"/>
              </a:rPr>
              <a:t>er</a:t>
            </a:r>
            <a:r>
              <a:rPr lang="en-US" sz="2000" b="1" dirty="0">
                <a:latin typeface="Courier New" pitchFamily="49" charset="0"/>
              </a:rPr>
              <a:t>P</a:t>
            </a:r>
            <a:r>
              <a:rPr lang="ru-RU" sz="2000" b="1" dirty="0" err="1">
                <a:latin typeface="Courier New" pitchFamily="49" charset="0"/>
              </a:rPr>
              <a:t>ixel</a:t>
            </a:r>
            <a:r>
              <a:rPr lang="ru-RU" sz="2000" b="1" dirty="0">
                <a:latin typeface="Courier New" pitchFamily="49" charset="0"/>
              </a:rPr>
              <a:t>);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} </a:t>
            </a:r>
          </a:p>
        </p:txBody>
      </p:sp>
    </p:spTree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B469-30EC-A1D7-AF08-6610DDE8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практике всё сложнее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A7224-0456-9BD3-2068-9BBDA11E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Текстуры могут храниться в сжатом формате</a:t>
            </a:r>
            <a:r>
              <a:rPr lang="en-US" dirty="0"/>
              <a:t> </a:t>
            </a:r>
            <a:r>
              <a:rPr lang="ru-RU" dirty="0"/>
              <a:t>и распаковываться налету</a:t>
            </a:r>
          </a:p>
          <a:p>
            <a:r>
              <a:rPr lang="ru-RU" dirty="0"/>
              <a:t>Изображения в </a:t>
            </a:r>
            <a:r>
              <a:rPr lang="en-US" dirty="0"/>
              <a:t>GPU </a:t>
            </a:r>
            <a:r>
              <a:rPr lang="ru-RU" dirty="0"/>
              <a:t>могут храниться разбитыми на </a:t>
            </a:r>
            <a:r>
              <a:rPr lang="ru-RU" dirty="0" err="1"/>
              <a:t>тайлы</a:t>
            </a:r>
            <a:r>
              <a:rPr lang="ru-RU" dirty="0"/>
              <a:t> для эффективного использования кэша</a:t>
            </a:r>
          </a:p>
          <a:p>
            <a:endParaRPr lang="ru-RU" dirty="0"/>
          </a:p>
          <a:p>
            <a:r>
              <a:rPr lang="en-US" dirty="0">
                <a:hlinkClick r:id="rId2"/>
              </a:rPr>
              <a:t>GPU </a:t>
            </a:r>
            <a:r>
              <a:rPr lang="en-US" dirty="0" err="1">
                <a:hlinkClick r:id="rId2"/>
              </a:rPr>
              <a:t>FrameBuffer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2050" name="Picture 2" descr="Rendering with square cache tiles">
            <a:extLst>
              <a:ext uri="{FF2B5EF4-FFF2-40B4-BE49-F238E27FC236}">
                <a16:creationId xmlns:a16="http://schemas.microsoft.com/office/drawing/2014/main" id="{61A74BB8-65AB-0E4B-3284-214884171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3861048"/>
            <a:ext cx="3817640" cy="278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9830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Формат хранения пикселей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E05B598-089A-8470-23E5-556D7B3ED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Цифровая фотография и цифровая обработка изображений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822532-77ED-490D-BDEE-C2F9BDC6A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Использование алгоритмов для обработки цифровых изображений</a:t>
            </a:r>
            <a:endParaRPr lang="en-US" dirty="0"/>
          </a:p>
          <a:p>
            <a:pPr lvl="1"/>
            <a:r>
              <a:rPr lang="ru-RU" dirty="0"/>
              <a:t>Фильтры</a:t>
            </a:r>
          </a:p>
          <a:p>
            <a:pPr lvl="1"/>
            <a:r>
              <a:rPr lang="ru-RU" dirty="0"/>
              <a:t>Цветокоррекция</a:t>
            </a:r>
          </a:p>
          <a:p>
            <a:pPr lvl="1"/>
            <a:r>
              <a:rPr lang="ru-RU" dirty="0"/>
              <a:t>Удаление/замена фона</a:t>
            </a:r>
          </a:p>
          <a:p>
            <a:pPr lvl="1"/>
            <a:r>
              <a:rPr lang="ru-RU" dirty="0"/>
              <a:t>Преобразования формы</a:t>
            </a:r>
          </a:p>
          <a:p>
            <a:pPr lvl="1"/>
            <a:r>
              <a:rPr lang="ru-RU" dirty="0"/>
              <a:t>Распознавание образов</a:t>
            </a:r>
          </a:p>
          <a:p>
            <a:pPr lvl="1"/>
            <a:r>
              <a:rPr lang="ru-RU" dirty="0"/>
              <a:t>Задачи классификации</a:t>
            </a:r>
          </a:p>
          <a:p>
            <a:pPr marL="393700" lvl="1" indent="0">
              <a:buNone/>
            </a:pP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</a:t>
            </a:r>
            <a:endParaRPr lang="ru-RU" dirty="0"/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Компьютерные дисплеи работают с цветом, являющимся </a:t>
            </a:r>
            <a:r>
              <a:rPr lang="ru-RU" b="1" dirty="0"/>
              <a:t>аддитивной</a:t>
            </a:r>
            <a:r>
              <a:rPr lang="ru-RU" dirty="0"/>
              <a:t> комбинацией трех основных цветовых компонент </a:t>
            </a:r>
            <a:r>
              <a:rPr lang="ru-RU" dirty="0">
                <a:solidFill>
                  <a:srgbClr val="FF0000"/>
                </a:solidFill>
              </a:rPr>
              <a:t>красного</a:t>
            </a:r>
            <a:r>
              <a:rPr lang="ru-RU" dirty="0"/>
              <a:t>, </a:t>
            </a:r>
            <a:r>
              <a:rPr lang="ru-RU" dirty="0">
                <a:solidFill>
                  <a:srgbClr val="00FF00"/>
                </a:solidFill>
              </a:rPr>
              <a:t>зеленого</a:t>
            </a:r>
            <a:r>
              <a:rPr lang="ru-RU" dirty="0"/>
              <a:t> и </a:t>
            </a:r>
            <a:r>
              <a:rPr lang="ru-RU" dirty="0">
                <a:solidFill>
                  <a:srgbClr val="0000FF"/>
                </a:solidFill>
              </a:rPr>
              <a:t>синего</a:t>
            </a:r>
            <a:r>
              <a:rPr lang="ru-RU" dirty="0"/>
              <a:t> цветов</a:t>
            </a:r>
          </a:p>
          <a:p>
            <a:pPr lvl="1"/>
            <a:r>
              <a:rPr lang="ru-RU" dirty="0"/>
              <a:t>Смешивая эти цвета в различных пропорциях можно получить различные оттенки остальных цветов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ru-RU" dirty="0"/>
              <a:t>Почему выбраны именно эти цвета</a:t>
            </a:r>
            <a:r>
              <a:rPr lang="en-US" dirty="0"/>
              <a:t>?</a:t>
            </a:r>
          </a:p>
          <a:p>
            <a:pPr lvl="1"/>
            <a:r>
              <a:rPr lang="ru-RU" dirty="0"/>
              <a:t>Почему цветовая модель </a:t>
            </a:r>
            <a:r>
              <a:rPr lang="en-US" dirty="0"/>
              <a:t>RGB </a:t>
            </a:r>
            <a:r>
              <a:rPr lang="ru-RU" dirty="0"/>
              <a:t>называется аддитивной</a:t>
            </a:r>
            <a:r>
              <a:rPr lang="en-US" dirty="0"/>
              <a:t>?</a:t>
            </a:r>
            <a:endParaRPr lang="ru-RU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Смешивание цветов</a:t>
            </a:r>
          </a:p>
        </p:txBody>
      </p:sp>
      <p:sp>
        <p:nvSpPr>
          <p:cNvPr id="83971" name="Oval 8"/>
          <p:cNvSpPr>
            <a:spLocks noChangeArrowheads="1"/>
          </p:cNvSpPr>
          <p:nvPr/>
        </p:nvSpPr>
        <p:spPr bwMode="auto">
          <a:xfrm>
            <a:off x="3216276" y="1916113"/>
            <a:ext cx="2728913" cy="2728912"/>
          </a:xfrm>
          <a:prstGeom prst="ellipse">
            <a:avLst/>
          </a:prstGeom>
          <a:solidFill>
            <a:srgbClr val="0094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148</a:t>
            </a:r>
          </a:p>
        </p:txBody>
      </p:sp>
      <p:sp>
        <p:nvSpPr>
          <p:cNvPr id="83972" name="Oval 9"/>
          <p:cNvSpPr>
            <a:spLocks noChangeArrowheads="1"/>
          </p:cNvSpPr>
          <p:nvPr/>
        </p:nvSpPr>
        <p:spPr bwMode="auto">
          <a:xfrm>
            <a:off x="4579938" y="3827463"/>
            <a:ext cx="2728912" cy="2728912"/>
          </a:xfrm>
          <a:prstGeom prst="ellipse">
            <a:avLst/>
          </a:prstGeom>
          <a:solidFill>
            <a:srgbClr val="0000D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217</a:t>
            </a:r>
          </a:p>
        </p:txBody>
      </p:sp>
      <p:sp>
        <p:nvSpPr>
          <p:cNvPr id="83973" name="Oval 10"/>
          <p:cNvSpPr>
            <a:spLocks noChangeArrowheads="1"/>
          </p:cNvSpPr>
          <p:nvPr/>
        </p:nvSpPr>
        <p:spPr bwMode="auto">
          <a:xfrm>
            <a:off x="5672138" y="1916113"/>
            <a:ext cx="2728912" cy="2728912"/>
          </a:xfrm>
          <a:prstGeom prst="ellipse">
            <a:avLst/>
          </a:prstGeom>
          <a:solidFill>
            <a:srgbClr val="BE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190</a:t>
            </a:r>
          </a:p>
        </p:txBody>
      </p:sp>
      <p:sp>
        <p:nvSpPr>
          <p:cNvPr id="186379" name="Oval 11"/>
          <p:cNvSpPr>
            <a:spLocks noChangeArrowheads="1"/>
          </p:cNvSpPr>
          <p:nvPr/>
        </p:nvSpPr>
        <p:spPr bwMode="auto">
          <a:xfrm>
            <a:off x="4987925" y="3008313"/>
            <a:ext cx="1911350" cy="1911350"/>
          </a:xfrm>
          <a:prstGeom prst="ellipse">
            <a:avLst/>
          </a:prstGeom>
          <a:solidFill>
            <a:srgbClr val="BE94D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 b="1">
                <a:solidFill>
                  <a:srgbClr val="BE0000"/>
                </a:solidFill>
              </a:rPr>
              <a:t>190</a:t>
            </a:r>
            <a:r>
              <a:rPr lang="ru-RU" b="1">
                <a:solidFill>
                  <a:srgbClr val="000000"/>
                </a:solidFill>
              </a:rPr>
              <a:t>, </a:t>
            </a:r>
            <a:r>
              <a:rPr lang="ru-RU" b="1">
                <a:solidFill>
                  <a:srgbClr val="009400"/>
                </a:solidFill>
              </a:rPr>
              <a:t>148</a:t>
            </a:r>
            <a:r>
              <a:rPr lang="ru-RU" b="1">
                <a:solidFill>
                  <a:srgbClr val="000000"/>
                </a:solidFill>
              </a:rPr>
              <a:t>, </a:t>
            </a:r>
            <a:r>
              <a:rPr lang="ru-RU" b="1">
                <a:solidFill>
                  <a:srgbClr val="0000D9"/>
                </a:solidFill>
              </a:rPr>
              <a:t>217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6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Дискретизация цветовых составляющих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Спектр частот и электромагнитных волн имеет «непрерывную» структуру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Интенсивность каждой цветовой составляющей можно выразить действительными числами в диапазоне от 0 до 1</a:t>
            </a:r>
          </a:p>
          <a:p>
            <a:pPr lvl="2">
              <a:lnSpc>
                <a:spcPct val="90000"/>
              </a:lnSpc>
            </a:pPr>
            <a:r>
              <a:rPr lang="ru-RU" dirty="0"/>
              <a:t>0 – отсутствие сигнала, 1 – максимальный уровень сигнала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Непрерывный диапазон обычно выражается целыми числами</a:t>
            </a:r>
          </a:p>
          <a:p>
            <a:pPr lvl="2">
              <a:lnSpc>
                <a:spcPct val="90000"/>
              </a:lnSpc>
            </a:pPr>
            <a:r>
              <a:rPr lang="ru-RU" dirty="0"/>
              <a:t>Пример: от 0 до 255 – по одному байту на каждый цветовой компонент</a:t>
            </a:r>
          </a:p>
        </p:txBody>
      </p:sp>
    </p:spTree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Цветовые режимы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16</a:t>
            </a:r>
            <a:r>
              <a:rPr lang="en-US" dirty="0"/>
              <a:t>’</a:t>
            </a:r>
            <a:r>
              <a:rPr lang="ru-RU" dirty="0"/>
              <a:t>777</a:t>
            </a:r>
            <a:r>
              <a:rPr lang="en-US" dirty="0"/>
              <a:t>’</a:t>
            </a:r>
            <a:r>
              <a:rPr lang="ru-RU" dirty="0"/>
              <a:t>216 цветов (24/32 бита на пиксель)</a:t>
            </a:r>
          </a:p>
          <a:p>
            <a:r>
              <a:rPr lang="en-US" dirty="0" err="1"/>
              <a:t>xRGB</a:t>
            </a:r>
            <a:r>
              <a:rPr lang="en-US" dirty="0"/>
              <a:t> – 30bit/pixel</a:t>
            </a:r>
          </a:p>
          <a:p>
            <a:r>
              <a:rPr lang="en-US" dirty="0" err="1"/>
              <a:t>scRGB</a:t>
            </a:r>
            <a:r>
              <a:rPr lang="en-US" dirty="0"/>
              <a:t> – 48bit/pixel</a:t>
            </a:r>
            <a:endParaRPr lang="ru-RU" dirty="0"/>
          </a:p>
          <a:p>
            <a:r>
              <a:rPr lang="ru-RU" dirty="0"/>
              <a:t>Устаревшие режимы:</a:t>
            </a:r>
          </a:p>
          <a:p>
            <a:pPr lvl="1"/>
            <a:r>
              <a:rPr lang="ru-RU" dirty="0"/>
              <a:t>Монохромный (1 бит на пиксель)</a:t>
            </a:r>
          </a:p>
          <a:p>
            <a:pPr lvl="1"/>
            <a:r>
              <a:rPr lang="ru-RU" dirty="0"/>
              <a:t>16 цветов (4 бита на пиксель)</a:t>
            </a:r>
          </a:p>
          <a:p>
            <a:pPr lvl="1"/>
            <a:r>
              <a:rPr lang="ru-RU" dirty="0"/>
              <a:t>256 цветов (8 бит на пиксель)</a:t>
            </a:r>
          </a:p>
          <a:p>
            <a:pPr lvl="1"/>
            <a:r>
              <a:rPr lang="ru-RU" dirty="0"/>
              <a:t>32</a:t>
            </a:r>
            <a:r>
              <a:rPr lang="en-US" dirty="0"/>
              <a:t>’</a:t>
            </a:r>
            <a:r>
              <a:rPr lang="ru-RU" dirty="0"/>
              <a:t>658 цветов (15 бит на пиксель)</a:t>
            </a:r>
          </a:p>
          <a:p>
            <a:pPr lvl="1"/>
            <a:r>
              <a:rPr lang="ru-RU" dirty="0"/>
              <a:t>65</a:t>
            </a:r>
            <a:r>
              <a:rPr lang="en-US" dirty="0"/>
              <a:t>’</a:t>
            </a:r>
            <a:r>
              <a:rPr lang="ru-RU" dirty="0"/>
              <a:t>536 цветов (16 бит на пиксель)</a:t>
            </a:r>
          </a:p>
          <a:p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Монохромный режим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Цвет каждого пикселя определяется всего лишь одним битом информации</a:t>
            </a:r>
          </a:p>
          <a:p>
            <a:pPr lvl="1"/>
            <a:r>
              <a:rPr lang="ru-RU" dirty="0"/>
              <a:t>1 байт несет информацию о 8 соседних пикселях</a:t>
            </a:r>
          </a:p>
          <a:p>
            <a:pPr lvl="1"/>
            <a:r>
              <a:rPr lang="ru-RU" dirty="0"/>
              <a:t>Это позволяет отображать изображения, состоящие всего из двух цветов – черного и белого</a:t>
            </a:r>
          </a:p>
          <a:p>
            <a:pPr lvl="1"/>
            <a:r>
              <a:rPr lang="ru-RU" dirty="0"/>
              <a:t>Данный цветовой режим используется при выводе информации на матричный принтер, образы шрифтов также могут храниться в этом режиме</a:t>
            </a:r>
          </a:p>
        </p:txBody>
      </p:sp>
    </p:spTree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2538" y="0"/>
            <a:ext cx="4667250" cy="676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270" name="Picture 6"/>
          <p:cNvPicPr>
            <a:picLocks noChangeAspect="1" noChangeArrowheads="1"/>
          </p:cNvPicPr>
          <p:nvPr/>
        </p:nvPicPr>
        <p:blipFill>
          <a:blip r:embed="rId4" cstate="print">
            <a:grayscl/>
            <a:biLevel thresh="50000"/>
          </a:blip>
          <a:srcRect/>
          <a:stretch>
            <a:fillRect/>
          </a:stretch>
        </p:blipFill>
        <p:spPr bwMode="auto">
          <a:xfrm>
            <a:off x="7319964" y="2133600"/>
            <a:ext cx="504825" cy="4889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39270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7 L 0.19687 -0.15741 " pathEditMode="relative" ptsTypes="AA">
                                      <p:cBhvr>
                                        <p:cTn id="13" dur="2000" fill="hold"/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256-цветный режим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хранение состояния одного пикселя отводится один байт – индекс цвета</a:t>
            </a:r>
          </a:p>
          <a:p>
            <a:r>
              <a:rPr lang="ru-RU" dirty="0"/>
              <a:t>Реальный цвет пикселя определяется значением цвета в палитре</a:t>
            </a:r>
          </a:p>
          <a:p>
            <a:pPr lvl="1"/>
            <a:r>
              <a:rPr lang="ru-RU" dirty="0"/>
              <a:t>Данная таблица содержит информацию о цвете каждого из 256 цветов</a:t>
            </a:r>
          </a:p>
          <a:p>
            <a:pPr marL="0" indent="0">
              <a:buNone/>
            </a:pP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256-цветный режим с палитрой</a:t>
            </a:r>
          </a:p>
        </p:txBody>
      </p:sp>
      <p:pic>
        <p:nvPicPr>
          <p:cNvPr id="90115" name="Picture 1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279650" y="1989139"/>
            <a:ext cx="8064500" cy="4268787"/>
          </a:xfrm>
        </p:spPr>
      </p:pic>
    </p:spTree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Изображение с палитрой 256 цветов</a:t>
            </a:r>
          </a:p>
        </p:txBody>
      </p:sp>
      <p:pic>
        <p:nvPicPr>
          <p:cNvPr id="91139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095471" y="2453675"/>
            <a:ext cx="4001058" cy="3095238"/>
          </a:xfrm>
          <a:noFill/>
        </p:spPr>
      </p:pic>
    </p:spTree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15-ти и 16-битные форматы пикселей (</a:t>
            </a:r>
            <a:r>
              <a:rPr lang="en-US"/>
              <a:t>High-Color)</a:t>
            </a:r>
            <a:endParaRPr lang="ru-RU"/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/>
              <a:t>Информация о цвете одного пикселя хранится в двух байтах</a:t>
            </a:r>
          </a:p>
          <a:p>
            <a:r>
              <a:rPr lang="ru-RU"/>
              <a:t>В 15-битном режиме на хранение информации о цветовых компонентах отводится по 5 бит (32 градации)</a:t>
            </a:r>
          </a:p>
          <a:p>
            <a:r>
              <a:rPr lang="ru-RU"/>
              <a:t>В 16 битном режиме на зеленый цвет отводится 6 бит, на синий и красный - по 5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CAD</a:t>
            </a:r>
            <a:r>
              <a:rPr lang="ru-RU" dirty="0"/>
              <a:t> (</a:t>
            </a:r>
            <a:r>
              <a:rPr lang="en-US" dirty="0"/>
              <a:t>Computer-aided Design)-</a:t>
            </a:r>
            <a:r>
              <a:rPr lang="ru-RU" dirty="0"/>
              <a:t>системы </a:t>
            </a:r>
          </a:p>
        </p:txBody>
      </p:sp>
      <p:pic>
        <p:nvPicPr>
          <p:cNvPr id="15363" name="Picture 9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590312" y="1760679"/>
            <a:ext cx="3297238" cy="4114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365" name="Picture 13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33039" y="1556792"/>
            <a:ext cx="3168650" cy="24304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364" name="Picture 1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358116" y="4293096"/>
            <a:ext cx="3068662" cy="24535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24400" y="1772816"/>
            <a:ext cx="4205562" cy="27809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15-ти и 16-битные форматы пикселей</a:t>
            </a:r>
          </a:p>
        </p:txBody>
      </p:sp>
      <p:pic>
        <p:nvPicPr>
          <p:cNvPr id="93187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572190" y="2777160"/>
            <a:ext cx="5047619" cy="2448267"/>
          </a:xfrm>
          <a:noFill/>
        </p:spPr>
      </p:pic>
    </p:spTree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Форматы файлов изображений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DDD869-95D1-EE2B-62A5-35011E604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Форматы файлов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/>
              <a:t>Обеспечивают стандартизованный метод хранения цифровых изображений</a:t>
            </a:r>
          </a:p>
          <a:p>
            <a:pPr lvl="1"/>
            <a:r>
              <a:rPr lang="ru-RU" dirty="0"/>
              <a:t>Возможность просмотра и обработки изображений в заданном формате, полученных из различных источников</a:t>
            </a:r>
          </a:p>
          <a:p>
            <a:r>
              <a:rPr lang="ru-RU" dirty="0"/>
              <a:t>Открытые</a:t>
            </a:r>
          </a:p>
          <a:p>
            <a:pPr lvl="1"/>
            <a:r>
              <a:rPr lang="en-US" dirty="0"/>
              <a:t>PNG, SVG, </a:t>
            </a:r>
            <a:r>
              <a:rPr lang="en-US" dirty="0" err="1"/>
              <a:t>OpenEXR</a:t>
            </a:r>
            <a:endParaRPr lang="ru-RU" dirty="0"/>
          </a:p>
          <a:p>
            <a:r>
              <a:rPr lang="ru-RU" dirty="0"/>
              <a:t>Проприетарные</a:t>
            </a:r>
          </a:p>
          <a:p>
            <a:pPr lvl="1"/>
            <a:r>
              <a:rPr lang="en-US" dirty="0"/>
              <a:t>CDR (Corel), PSD, GIF (</a:t>
            </a:r>
            <a:r>
              <a:rPr lang="ru-RU" dirty="0"/>
              <a:t>до 2004 г)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Форматы файлов растровых изображений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Файлы растровых изображений хранят информацию о пикселях изображения – цветах, прозрачности и т.п.</a:t>
            </a:r>
          </a:p>
          <a:p>
            <a:r>
              <a:rPr lang="ru-RU" dirty="0"/>
              <a:t>Часто используют компрессию для уменьшения размеров файла</a:t>
            </a:r>
          </a:p>
          <a:p>
            <a:pPr lvl="1"/>
            <a:r>
              <a:rPr lang="ru-RU" dirty="0"/>
              <a:t>Сжатие без потерь</a:t>
            </a:r>
            <a:r>
              <a:rPr lang="en-US" dirty="0"/>
              <a:t> (lossless compression)</a:t>
            </a:r>
            <a:endParaRPr lang="ru-RU" dirty="0"/>
          </a:p>
          <a:p>
            <a:pPr lvl="1"/>
            <a:r>
              <a:rPr lang="ru-RU" dirty="0"/>
              <a:t>Сжатие с потерями</a:t>
            </a:r>
            <a:r>
              <a:rPr lang="en-US" dirty="0"/>
              <a:t> (lossy compression)</a:t>
            </a: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BMP (Bit-Map)</a:t>
            </a:r>
            <a:endParaRPr lang="ru-RU"/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Один из наиболее простых графических форматов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Поддерживает 1, 4, 8, 16, 24 и 32-битные изображения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Поддерживается большинством графических приложений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Поддерживает </a:t>
            </a:r>
            <a:r>
              <a:rPr lang="en-US" sz="2400" dirty="0"/>
              <a:t>lossless RLE-</a:t>
            </a:r>
            <a:r>
              <a:rPr lang="ru-RU" sz="2400" dirty="0"/>
              <a:t>компрессию без потерь качества </a:t>
            </a:r>
            <a:r>
              <a:rPr lang="en-US" sz="2400" dirty="0"/>
              <a:t>RLE</a:t>
            </a:r>
            <a:r>
              <a:rPr lang="ru-RU" sz="2400" dirty="0"/>
              <a:t> (</a:t>
            </a:r>
            <a:r>
              <a:rPr lang="en-US" sz="2400" dirty="0"/>
              <a:t>Run-Length Encoding)</a:t>
            </a:r>
            <a:r>
              <a:rPr lang="ru-RU" sz="2400" dirty="0"/>
              <a:t>, однако в большинстве случаев изображения в формате </a:t>
            </a:r>
            <a:r>
              <a:rPr lang="en-US" sz="2400" dirty="0"/>
              <a:t>BMP </a:t>
            </a:r>
            <a:r>
              <a:rPr lang="ru-RU" sz="2400" dirty="0"/>
              <a:t>компрессию не используют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ru-RU" sz="2400" dirty="0"/>
              <a:t>В силу больших размеров </a:t>
            </a:r>
            <a:r>
              <a:rPr lang="en-US" sz="2400" dirty="0"/>
              <a:t>BMP-</a:t>
            </a:r>
            <a:r>
              <a:rPr lang="ru-RU" sz="2400" dirty="0"/>
              <a:t>файлы плохо подходят для распространения по сети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>
                <a:hlinkClick r:id="rId3"/>
              </a:rPr>
              <a:t>https://ru.wikipedia.org/wiki/BMP</a:t>
            </a:r>
            <a:r>
              <a:rPr lang="en-US" sz="2400" dirty="0"/>
              <a:t> </a:t>
            </a:r>
            <a:endParaRPr lang="ru-RU" sz="2400" dirty="0"/>
          </a:p>
        </p:txBody>
      </p:sp>
    </p:spTree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JPEG (Joint Photographic Experts Group</a:t>
            </a:r>
            <a:r>
              <a:rPr lang="ru-RU" dirty="0"/>
              <a:t> 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Формат для хранения фотографий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ru-RU" dirty="0"/>
              <a:t>Хорошо подходит для хранения полноцветных и </a:t>
            </a:r>
            <a:r>
              <a:rPr lang="en-US" dirty="0"/>
              <a:t>grayscale-</a:t>
            </a:r>
            <a:r>
              <a:rPr lang="ru-RU" dirty="0"/>
              <a:t>изображений (фотографий)</a:t>
            </a:r>
          </a:p>
          <a:p>
            <a:pPr>
              <a:lnSpc>
                <a:spcPct val="90000"/>
              </a:lnSpc>
            </a:pPr>
            <a:r>
              <a:rPr lang="ru-RU" dirty="0"/>
              <a:t>Использует сжатие с потерями качества (величину потерь и степень сжатия можно контролировать)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Благодаря высокой степени сжатия файлы формата </a:t>
            </a:r>
            <a:r>
              <a:rPr lang="en-US" dirty="0"/>
              <a:t>JPEG </a:t>
            </a:r>
            <a:r>
              <a:rPr lang="ru-RU" dirty="0"/>
              <a:t>широко распространены в сети Интернет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431D1-85A3-46BD-8027-62E18B083B28}"/>
              </a:ext>
            </a:extLst>
          </p:cNvPr>
          <p:cNvSpPr txBox="1"/>
          <p:nvPr/>
        </p:nvSpPr>
        <p:spPr>
          <a:xfrm>
            <a:off x="1487488" y="6488668"/>
            <a:ext cx="4582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https://ru.wikipedia.org/wiki/JPEG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2945B-5023-CC21-CC68-6591445BB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967" y="4653136"/>
            <a:ext cx="4590140" cy="21803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GIF (Graphic Interchange format)</a:t>
            </a:r>
            <a:endParaRPr lang="ru-RU"/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2800" dirty="0"/>
              <a:t>Достоинства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Поддерживает хранение нескольких кадров, позволяя воспроизводить анимации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Позволяет хранить изображения, содержащие «прозрачные» пиксели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Использует сжатие без потерь качества</a:t>
            </a:r>
          </a:p>
          <a:p>
            <a:pPr>
              <a:lnSpc>
                <a:spcPct val="80000"/>
              </a:lnSpc>
            </a:pPr>
            <a:r>
              <a:rPr lang="ru-RU" sz="2800" dirty="0"/>
              <a:t>Недостатки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позволяет хранить лишь 8-битные изображения, что делает его пригодным лишь для хранения простых диаграмм, фигур и «мультяшных» изображений</a:t>
            </a:r>
          </a:p>
        </p:txBody>
      </p:sp>
      <p:pic>
        <p:nvPicPr>
          <p:cNvPr id="3" name="Picture 2" descr="A white car on a road&#10;&#10;Description automatically generated with medium confidence">
            <a:extLst>
              <a:ext uri="{FF2B5EF4-FFF2-40B4-BE49-F238E27FC236}">
                <a16:creationId xmlns:a16="http://schemas.microsoft.com/office/drawing/2014/main" id="{453DFAA4-3DCB-6978-045E-19DDD79C8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5086223"/>
            <a:ext cx="2386608" cy="13433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PNG (Portable Network Graphics)</a:t>
            </a:r>
            <a:endParaRPr lang="ru-RU"/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2400" dirty="0"/>
              <a:t>Достоинства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Открытый формат со свободно распространяемыми исходными кодами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Поддержка различных форматов изображений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индексный (</a:t>
            </a:r>
            <a:r>
              <a:rPr lang="ru-RU" sz="2000" dirty="0" err="1"/>
              <a:t>палитровом</a:t>
            </a:r>
            <a:r>
              <a:rPr lang="ru-RU" sz="2000" dirty="0"/>
              <a:t>) режим, 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True-color </a:t>
            </a:r>
            <a:r>
              <a:rPr lang="ru-RU" sz="2000" dirty="0"/>
              <a:t>изображения (8 или 16 бит на каждую цветовую составляющую)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Поддержка полупрозрачности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Поддерживает компрессию без потерь качества</a:t>
            </a:r>
          </a:p>
          <a:p>
            <a:pPr>
              <a:lnSpc>
                <a:spcPct val="80000"/>
              </a:lnSpc>
            </a:pPr>
            <a:r>
              <a:rPr lang="ru-RU" sz="2400" dirty="0"/>
              <a:t>Недостатки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Некоторые старые браузеры не поддерживают этот формат</a:t>
            </a:r>
          </a:p>
          <a:p>
            <a:pPr lvl="2">
              <a:lnSpc>
                <a:spcPct val="80000"/>
              </a:lnSpc>
            </a:pPr>
            <a:r>
              <a:rPr lang="ru-RU" sz="1700" dirty="0"/>
              <a:t>(тем хуже для них)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Фотореалистичные изображения сжимаются плохо</a:t>
            </a:r>
          </a:p>
        </p:txBody>
      </p:sp>
    </p:spTree>
  </p:cSld>
  <p:clrMapOvr>
    <a:masterClrMapping/>
  </p:clrMapOvr>
  <p:transition spd="med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2F4B1-C5DA-C8C6-D6A1-4ADFB8222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254C2D-1ED6-BA0C-D58A-D40620DC4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Формат хранения растровых изображений, поддерживаемый современными браузерами</a:t>
            </a:r>
          </a:p>
          <a:p>
            <a:r>
              <a:rPr lang="ru-RU" dirty="0"/>
              <a:t>Поддерживает сжатие с потерями и без</a:t>
            </a:r>
          </a:p>
          <a:p>
            <a:r>
              <a:rPr lang="ru-RU" dirty="0"/>
              <a:t>Поддержка полупрозрачности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90483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TIFF (Tagged Image File Format)</a:t>
            </a:r>
            <a:endParaRPr lang="ru-RU"/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Гибкий формат, позволяющий хранить многослойные изображения с глубиной цвета до 48 бит (64 с прозрачностью) в различных цветовых пространствах</a:t>
            </a:r>
          </a:p>
          <a:p>
            <a:r>
              <a:rPr lang="ru-RU" sz="2800" dirty="0"/>
              <a:t>Поддерживает как компрессию без потерь качества, так и с потерями</a:t>
            </a:r>
          </a:p>
          <a:p>
            <a:r>
              <a:rPr lang="ru-RU" sz="2800" dirty="0"/>
              <a:t>Плохо поддерживается браузерами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Двухмерная компьютерная графика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D4D1D0A-AF8A-E831-0367-E9F08F00F6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Форматы векторных изображений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/>
              <a:t>В отличие от растровых форматов векторные форматы файлов описывают характеристики не отдельных пикселей, а </a:t>
            </a:r>
            <a:r>
              <a:rPr lang="ru-RU" sz="2800" b="1"/>
              <a:t>геометрических примитивов</a:t>
            </a:r>
            <a:r>
              <a:rPr lang="ru-RU" sz="2800"/>
              <a:t>, из которых состоит изображение</a:t>
            </a:r>
          </a:p>
          <a:p>
            <a:r>
              <a:rPr lang="ru-RU" sz="2800"/>
              <a:t>Векторные изображения могут быть качественно изображены в любом разрешении</a:t>
            </a:r>
          </a:p>
        </p:txBody>
      </p:sp>
    </p:spTree>
  </p:cSld>
  <p:clrMapOvr>
    <a:masterClrMapping/>
  </p:clrMapOvr>
  <p:transition spd="med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SVG (Scalable Vector Graphics)</a:t>
            </a:r>
            <a:endParaRPr lang="ru-RU"/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Является открытым стандартом, разработанным </a:t>
            </a:r>
            <a:r>
              <a:rPr lang="en-US" sz="2800" dirty="0"/>
              <a:t>WWW-</a:t>
            </a:r>
            <a:r>
              <a:rPr lang="ru-RU" sz="2800" dirty="0"/>
              <a:t>консорциумом</a:t>
            </a:r>
            <a:r>
              <a:rPr lang="en-US" sz="2800" dirty="0"/>
              <a:t> </a:t>
            </a:r>
            <a:r>
              <a:rPr lang="ru-RU" sz="2800" dirty="0"/>
              <a:t>для хранения векторных изображений</a:t>
            </a:r>
          </a:p>
          <a:p>
            <a:r>
              <a:rPr lang="ru-RU" sz="2800" dirty="0"/>
              <a:t>Представляет собой текстовый </a:t>
            </a:r>
            <a:r>
              <a:rPr lang="en-US" sz="2800" dirty="0"/>
              <a:t>XML-</a:t>
            </a:r>
            <a:r>
              <a:rPr lang="ru-RU" sz="2800" dirty="0"/>
              <a:t>файл определенной структуры</a:t>
            </a:r>
          </a:p>
          <a:p>
            <a:pPr lvl="1"/>
            <a:r>
              <a:rPr lang="en-US" dirty="0"/>
              <a:t>SVGZ – </a:t>
            </a:r>
            <a:r>
              <a:rPr lang="ru-RU" dirty="0"/>
              <a:t>файл </a:t>
            </a:r>
            <a:r>
              <a:rPr lang="en-US" dirty="0"/>
              <a:t>SVG </a:t>
            </a:r>
            <a:r>
              <a:rPr lang="ru-RU" dirty="0"/>
              <a:t>упакованный </a:t>
            </a:r>
            <a:r>
              <a:rPr lang="en-US" dirty="0" err="1"/>
              <a:t>GZip</a:t>
            </a:r>
            <a:endParaRPr lang="ru-RU" dirty="0"/>
          </a:p>
          <a:p>
            <a:r>
              <a:rPr lang="ru-RU" sz="2800" dirty="0"/>
              <a:t>Может содержать сценарии, позволяющие создавать динамичную и интерактивную графику</a:t>
            </a:r>
          </a:p>
        </p:txBody>
      </p:sp>
    </p:spTree>
  </p:cSld>
  <p:clrMapOvr>
    <a:masterClrMapping/>
  </p:clrMapOvr>
  <p:transition spd="med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0ACE7-E238-4A20-AD63-4D820915C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Прочие векторные форматы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503E02-20C0-4EA5-A5A2-C9AC1EAE5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WMF </a:t>
            </a:r>
            <a:r>
              <a:rPr lang="ru-RU" dirty="0"/>
              <a:t>и </a:t>
            </a:r>
            <a:r>
              <a:rPr lang="en-US" dirty="0"/>
              <a:t>EMF – </a:t>
            </a:r>
            <a:r>
              <a:rPr lang="ru-RU" dirty="0"/>
              <a:t>графические метафайлы </a:t>
            </a:r>
            <a:r>
              <a:rPr lang="en-US" dirty="0"/>
              <a:t>Windows</a:t>
            </a:r>
          </a:p>
          <a:p>
            <a:pPr lvl="1"/>
            <a:r>
              <a:rPr lang="ru-RU" dirty="0"/>
              <a:t>Содержат закодированные вызовы функций </a:t>
            </a:r>
            <a:r>
              <a:rPr lang="en-US" dirty="0"/>
              <a:t>Windows API</a:t>
            </a:r>
          </a:p>
          <a:p>
            <a:r>
              <a:rPr lang="en-US" dirty="0"/>
              <a:t>EPS – Encapsulated PostScript</a:t>
            </a:r>
          </a:p>
          <a:p>
            <a:r>
              <a:rPr lang="en-US" dirty="0"/>
              <a:t>CDR – </a:t>
            </a:r>
            <a:r>
              <a:rPr lang="ru-RU" dirty="0"/>
              <a:t>документ </a:t>
            </a:r>
            <a:r>
              <a:rPr lang="en-US"/>
              <a:t>Corel </a:t>
            </a:r>
            <a:r>
              <a:rPr lang="en-US" dirty="0"/>
              <a:t>Draw</a:t>
            </a:r>
            <a:endParaRPr lang="ru-RU" dirty="0"/>
          </a:p>
          <a:p>
            <a:r>
              <a:rPr lang="en-US" dirty="0"/>
              <a:t>AI – Adobe Illustrator Artwork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879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lec01"/>
  <p:tag name="GENSWF_OUTPUT_FILE_NAME" val="Слайд 1"/>
  <p:tag name="GENSWF_MOVIE_ONCLICK_URL" val="http://"/>
  <p:tag name="GENSWF_MOVIE_PRESENTATION_END_URL" val="http://"/>
  <p:tag name="ISPRINGONLINETITLE" val="Компьютерная графика. Лекция №1"/>
  <p:tag name="ISPRINGONLINETAGS" val="computer graphics lecture"/>
  <p:tag name="ISPRINGONLINEDESCRIPTION" val="Введение в компьютерную графику&#10;Область применения КГ&#10;Графические устройства ЭВМ&#10;Форматы графических файлов"/>
  <p:tag name="ISPRINGONLINETOPIC" val="Education"/>
  <p:tag name="ISPRINGONLINELANG" val="AUTO_DETECT"/>
  <p:tag name="ISPRING_RESOURCE_PATHS_HASH_2" val="585c16b92c62dbdf6f7d3bbaf53211dcad5338ca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2092</TotalTime>
  <Words>3367</Words>
  <Application>Microsoft Office PowerPoint</Application>
  <PresentationFormat>Широкоэкранный</PresentationFormat>
  <Paragraphs>487</Paragraphs>
  <Slides>92</Slides>
  <Notes>86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92</vt:i4>
      </vt:variant>
    </vt:vector>
  </HeadingPairs>
  <TitlesOfParts>
    <vt:vector size="100" baseType="lpstr">
      <vt:lpstr>Arial</vt:lpstr>
      <vt:lpstr>Calibri</vt:lpstr>
      <vt:lpstr>Calibri Light</vt:lpstr>
      <vt:lpstr>Courier New</vt:lpstr>
      <vt:lpstr>Impact</vt:lpstr>
      <vt:lpstr>Söhne</vt:lpstr>
      <vt:lpstr>Wingdings</vt:lpstr>
      <vt:lpstr>Тема Office</vt:lpstr>
      <vt:lpstr>Компьютерная графика</vt:lpstr>
      <vt:lpstr>Компьютерная графика?</vt:lpstr>
      <vt:lpstr>Области применения компьютерной графики</vt:lpstr>
      <vt:lpstr>Графический интерфейс пользователя</vt:lpstr>
      <vt:lpstr>Спецэффекты, цифровая кинематография</vt:lpstr>
      <vt:lpstr>Компьютерные игры</vt:lpstr>
      <vt:lpstr>Цифровая фотография и цифровая обработка изображений</vt:lpstr>
      <vt:lpstr>CAD (Computer-aided Design)-системы </vt:lpstr>
      <vt:lpstr>Двухмерная компьютерная графика</vt:lpstr>
      <vt:lpstr>Двухмерная компьютерная графика</vt:lpstr>
      <vt:lpstr>Презентация PowerPoint</vt:lpstr>
      <vt:lpstr>Применение</vt:lpstr>
      <vt:lpstr>Программы для создания  и обработки 2D-изображений и анимации</vt:lpstr>
      <vt:lpstr>Трехмерная графика</vt:lpstr>
      <vt:lpstr>Что такое трехмерная (3D) графика?</vt:lpstr>
      <vt:lpstr>Особенности трехмерной графики</vt:lpstr>
      <vt:lpstr>Презентация PowerPoint</vt:lpstr>
      <vt:lpstr>Программы для создания и обработки 3D-графики</vt:lpstr>
      <vt:lpstr>Отличия от двухмерной графики</vt:lpstr>
      <vt:lpstr>Растровая графика</vt:lpstr>
      <vt:lpstr>Презентация PowerPoint</vt:lpstr>
      <vt:lpstr>Пиксель (англ. Pixel – PICture’S Element)</vt:lpstr>
      <vt:lpstr>Презентация PowerPoint</vt:lpstr>
      <vt:lpstr>Достоинства</vt:lpstr>
      <vt:lpstr>Недостатки</vt:lpstr>
      <vt:lpstr>Презентация PowerPoint</vt:lpstr>
      <vt:lpstr>Векторная графика</vt:lpstr>
      <vt:lpstr>Векторная графика</vt:lpstr>
      <vt:lpstr>Пример векторного изображения</vt:lpstr>
      <vt:lpstr>Достоинства</vt:lpstr>
      <vt:lpstr>Недостатки</vt:lpstr>
      <vt:lpstr>Презентация PowerPoint</vt:lpstr>
      <vt:lpstr>Что такое цвет?</vt:lpstr>
      <vt:lpstr>Природа цвета</vt:lpstr>
      <vt:lpstr>Видимый свет – всего лишь часть спектра Э/М волн</vt:lpstr>
      <vt:lpstr>Белый свет является смесью волн всех частот видимого диапазона</vt:lpstr>
      <vt:lpstr>Строение человеческого глаза</vt:lpstr>
      <vt:lpstr>Презентация PowerPoint</vt:lpstr>
      <vt:lpstr>Человеческое зрение</vt:lpstr>
      <vt:lpstr>Цвет</vt:lpstr>
      <vt:lpstr>Цвет в компьютерной графике</vt:lpstr>
      <vt:lpstr>Презентация PowerPoint</vt:lpstr>
      <vt:lpstr>LCD-матрица под микроскопом</vt:lpstr>
      <vt:lpstr>Интересные видео</vt:lpstr>
      <vt:lpstr>Графические устройства современной ЭВМ</vt:lpstr>
      <vt:lpstr>Монитор (дисплей)</vt:lpstr>
      <vt:lpstr>Монитор</vt:lpstr>
      <vt:lpstr>Классификация по типу экрана</vt:lpstr>
      <vt:lpstr>Презентация PowerPoint</vt:lpstr>
      <vt:lpstr>Жидкокристаллический монитор</vt:lpstr>
      <vt:lpstr>Принцип работы</vt:lpstr>
      <vt:lpstr>Презентация PowerPoint</vt:lpstr>
      <vt:lpstr>Графический адаптер</vt:lpstr>
      <vt:lpstr>Что такое графический адаптер?</vt:lpstr>
      <vt:lpstr>Графический процессор (GPU – Graphics Processing Unit)</vt:lpstr>
      <vt:lpstr>Особенности работы современных GPU</vt:lpstr>
      <vt:lpstr>Видеопамять</vt:lpstr>
      <vt:lpstr>Архитектура компьютера с дискретной видеокартой</vt:lpstr>
      <vt:lpstr>Integrated graphics with partitioned main memory</vt:lpstr>
      <vt:lpstr>Integrated graphics with unified main memory</vt:lpstr>
      <vt:lpstr>Видео-драйвер</vt:lpstr>
      <vt:lpstr>Буфер кадра</vt:lpstr>
      <vt:lpstr>Разрешение</vt:lpstr>
      <vt:lpstr>Глубина цвета</vt:lpstr>
      <vt:lpstr>Немного математики…</vt:lpstr>
      <vt:lpstr>Линейный буфер кадра</vt:lpstr>
      <vt:lpstr>Вычисление адреса пикселя в буфере кадра</vt:lpstr>
      <vt:lpstr>На практике всё сложнее</vt:lpstr>
      <vt:lpstr>Формат хранения пикселей</vt:lpstr>
      <vt:lpstr>RGB</vt:lpstr>
      <vt:lpstr>Смешивание цветов</vt:lpstr>
      <vt:lpstr>Дискретизация цветовых составляющих</vt:lpstr>
      <vt:lpstr>Цветовые режимы</vt:lpstr>
      <vt:lpstr>Монохромный режим</vt:lpstr>
      <vt:lpstr>Презентация PowerPoint</vt:lpstr>
      <vt:lpstr>256-цветный режим</vt:lpstr>
      <vt:lpstr>256-цветный режим с палитрой</vt:lpstr>
      <vt:lpstr>Изображение с палитрой 256 цветов</vt:lpstr>
      <vt:lpstr>15-ти и 16-битные форматы пикселей (High-Color)</vt:lpstr>
      <vt:lpstr>15-ти и 16-битные форматы пикселей</vt:lpstr>
      <vt:lpstr>Форматы файлов изображений</vt:lpstr>
      <vt:lpstr>Форматы файлов</vt:lpstr>
      <vt:lpstr>Форматы файлов растровых изображений</vt:lpstr>
      <vt:lpstr>BMP (Bit-Map)</vt:lpstr>
      <vt:lpstr>JPEG (Joint Photographic Experts Group )</vt:lpstr>
      <vt:lpstr>GIF (Graphic Interchange format)</vt:lpstr>
      <vt:lpstr>PNG (Portable Network Graphics)</vt:lpstr>
      <vt:lpstr>WebP</vt:lpstr>
      <vt:lpstr>TIFF (Tagged Image File Format)</vt:lpstr>
      <vt:lpstr>Форматы векторных изображений</vt:lpstr>
      <vt:lpstr>SVG (Scalable Vector Graphics)</vt:lpstr>
      <vt:lpstr>Прочие векторные форматы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Компьютерная графика. Лекция №1</dc:title>
  <dc:creator>Aleksey Malov</dc:creator>
  <cp:lastModifiedBy>Vivid</cp:lastModifiedBy>
  <cp:revision>123</cp:revision>
  <dcterms:created xsi:type="dcterms:W3CDTF">2006-09-03T19:12:04Z</dcterms:created>
  <dcterms:modified xsi:type="dcterms:W3CDTF">2024-02-10T22:56:47Z</dcterms:modified>
</cp:coreProperties>
</file>